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8"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8" d="100"/>
          <a:sy n="68" d="100"/>
        </p:scale>
        <p:origin x="60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D2F3-2E8A-473F-83C8-3FCEFF73EB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5A5730-7DC1-494C-882F-659743F806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674F84-B921-4820-A1ED-92F9771A680C}"/>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5" name="Footer Placeholder 4">
            <a:extLst>
              <a:ext uri="{FF2B5EF4-FFF2-40B4-BE49-F238E27FC236}">
                <a16:creationId xmlns:a16="http://schemas.microsoft.com/office/drawing/2014/main" id="{B3E94D4C-30EB-4DC7-AD72-7EB06D28E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6E90C6-369E-4094-9AB5-7F46B5DD7A41}"/>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271964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5BEFB-2B74-4E93-9A4E-C291A276B0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E5FF73-61A3-4098-908E-C597AA7C79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17961-3B0F-48F5-922C-209B87456BBE}"/>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5" name="Footer Placeholder 4">
            <a:extLst>
              <a:ext uri="{FF2B5EF4-FFF2-40B4-BE49-F238E27FC236}">
                <a16:creationId xmlns:a16="http://schemas.microsoft.com/office/drawing/2014/main" id="{9296DFF7-2DB3-44CF-8A5F-872F471D4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7A50E-B22D-418F-9828-36F5414BA5DE}"/>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173819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CD239C-6929-4320-AB84-CC787518FE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1B71A0-0EB6-4D59-874C-A28E12FA697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8F357-D3F9-49F0-A838-94BF2CBA7047}"/>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5" name="Footer Placeholder 4">
            <a:extLst>
              <a:ext uri="{FF2B5EF4-FFF2-40B4-BE49-F238E27FC236}">
                <a16:creationId xmlns:a16="http://schemas.microsoft.com/office/drawing/2014/main" id="{F082A484-60EC-46AD-91F2-B74EB9982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5CA61-A6C3-4DF2-AD4F-526F5C12225A}"/>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2744478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9B0D3-4535-45D5-8AF5-0C2DA6584A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5B1296-64A0-40A7-8557-7A3A6398FF4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3FD118-C3A0-4E6A-B617-ABADBB7B1312}"/>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5" name="Footer Placeholder 4">
            <a:extLst>
              <a:ext uri="{FF2B5EF4-FFF2-40B4-BE49-F238E27FC236}">
                <a16:creationId xmlns:a16="http://schemas.microsoft.com/office/drawing/2014/main" id="{AC6A97D9-E09C-4201-8EBB-CC15B075C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8468A-D5BD-42C7-B1E9-7FC7DB5B9CC2}"/>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852126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DCEBF-D4B3-4EA0-9DEB-6E0867EDE9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7DBEC-D113-4BC6-ACC1-EB3C1F6FBE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260D29-0DBC-4801-A0B5-FABE7284B596}"/>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5" name="Footer Placeholder 4">
            <a:extLst>
              <a:ext uri="{FF2B5EF4-FFF2-40B4-BE49-F238E27FC236}">
                <a16:creationId xmlns:a16="http://schemas.microsoft.com/office/drawing/2014/main" id="{7B88305E-E1D0-4D7C-9657-843554FB7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046508-1541-45CE-8DD6-FD9632D82019}"/>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51584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85737-E10E-4F84-B0F8-6301C7BB1E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33A540-ECE9-4E03-A8E2-05348F6DBE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E2B560-E60E-4DB3-B970-FA987F4A75C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5DC736-C334-47A6-9B45-BCB8A29BA78A}"/>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6" name="Footer Placeholder 5">
            <a:extLst>
              <a:ext uri="{FF2B5EF4-FFF2-40B4-BE49-F238E27FC236}">
                <a16:creationId xmlns:a16="http://schemas.microsoft.com/office/drawing/2014/main" id="{3570A54D-3A47-449E-ADA8-D69529EE72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B2FC93-56E3-4D2D-8BA6-75CC63C0C642}"/>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3814424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E3277-5239-4E0B-A106-99AC093289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60D539-DDA8-427F-990A-3F4D796929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BD59F9-038F-4FA5-80CF-C34F5639A39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139DC6-F898-4EE9-AAEA-614443020A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983DA0-7ED5-4E80-B032-44984A57949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C7889-80EF-4257-87BC-C345E4670CCC}"/>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8" name="Footer Placeholder 7">
            <a:extLst>
              <a:ext uri="{FF2B5EF4-FFF2-40B4-BE49-F238E27FC236}">
                <a16:creationId xmlns:a16="http://schemas.microsoft.com/office/drawing/2014/main" id="{A9F2CEFE-3202-425D-A6E8-4DDCA35EC4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631B2E-48D2-4371-B2A3-77C8FB1936E7}"/>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3140494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3393-DED1-4300-9FA1-8C1842FFDF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998601-12B6-477E-BAB8-4B57C6CD7740}"/>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4" name="Footer Placeholder 3">
            <a:extLst>
              <a:ext uri="{FF2B5EF4-FFF2-40B4-BE49-F238E27FC236}">
                <a16:creationId xmlns:a16="http://schemas.microsoft.com/office/drawing/2014/main" id="{4673D231-9C3C-4A1D-BDF1-DEBA966635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119351-E9DA-4839-A20E-90B760CBFACF}"/>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211178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D22C04-5499-4D81-A301-304B0CCC3F3B}"/>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3" name="Footer Placeholder 2">
            <a:extLst>
              <a:ext uri="{FF2B5EF4-FFF2-40B4-BE49-F238E27FC236}">
                <a16:creationId xmlns:a16="http://schemas.microsoft.com/office/drawing/2014/main" id="{A95AEAEF-0899-4736-8270-B7A8DDF334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2040E6-A553-4791-9105-B12D64644B15}"/>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46516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41F55-001D-4CF2-BCCA-70E3A7BAB1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9B0E8C-EB39-410A-9839-724357DBBB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D3EAF9-4918-468D-B843-D12E17A90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B80DCB-9618-412F-B814-A7D78001345B}"/>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6" name="Footer Placeholder 5">
            <a:extLst>
              <a:ext uri="{FF2B5EF4-FFF2-40B4-BE49-F238E27FC236}">
                <a16:creationId xmlns:a16="http://schemas.microsoft.com/office/drawing/2014/main" id="{A93F378E-B6A3-458F-8D90-F787A652C9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618C3-C06B-4142-B07D-82CF70501F98}"/>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241449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F2AF-5A52-448E-91B8-244B0AE429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3E6E6B-4842-4B77-A03B-09DA7831CD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209910-231E-4061-A149-D119EE813C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9950A2-C5E6-4262-AAE9-7937635441D9}"/>
              </a:ext>
            </a:extLst>
          </p:cNvPr>
          <p:cNvSpPr>
            <a:spLocks noGrp="1"/>
          </p:cNvSpPr>
          <p:nvPr>
            <p:ph type="dt" sz="half" idx="10"/>
          </p:nvPr>
        </p:nvSpPr>
        <p:spPr/>
        <p:txBody>
          <a:bodyPr/>
          <a:lstStyle/>
          <a:p>
            <a:fld id="{A1AAAF6C-FED8-4164-ABC3-F744457DD6F9}" type="datetimeFigureOut">
              <a:rPr lang="en-US" smtClean="0"/>
              <a:t>3/26/2019</a:t>
            </a:fld>
            <a:endParaRPr lang="en-US"/>
          </a:p>
        </p:txBody>
      </p:sp>
      <p:sp>
        <p:nvSpPr>
          <p:cNvPr id="6" name="Footer Placeholder 5">
            <a:extLst>
              <a:ext uri="{FF2B5EF4-FFF2-40B4-BE49-F238E27FC236}">
                <a16:creationId xmlns:a16="http://schemas.microsoft.com/office/drawing/2014/main" id="{922B80DF-AC8E-4319-90F8-3BA4DC3A0D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715111-48B9-4BE2-B8DD-62716AA254AD}"/>
              </a:ext>
            </a:extLst>
          </p:cNvPr>
          <p:cNvSpPr>
            <a:spLocks noGrp="1"/>
          </p:cNvSpPr>
          <p:nvPr>
            <p:ph type="sldNum" sz="quarter" idx="12"/>
          </p:nvPr>
        </p:nvSpPr>
        <p:spPr/>
        <p:txBody>
          <a:bodyPr/>
          <a:lstStyle/>
          <a:p>
            <a:fld id="{3EDD1377-C414-43A0-8446-E51B051875AA}" type="slidenum">
              <a:rPr lang="en-US" smtClean="0"/>
              <a:t>‹#›</a:t>
            </a:fld>
            <a:endParaRPr lang="en-US"/>
          </a:p>
        </p:txBody>
      </p:sp>
    </p:spTree>
    <p:extLst>
      <p:ext uri="{BB962C8B-B14F-4D97-AF65-F5344CB8AC3E}">
        <p14:creationId xmlns:p14="http://schemas.microsoft.com/office/powerpoint/2010/main" val="13827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225252-4FBF-4147-BB78-D58DEC98A3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14EBF0-87B2-412B-9A4D-DE80268B51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0714B9-9325-43A9-B54B-CCAE848FDB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AAF6C-FED8-4164-ABC3-F744457DD6F9}" type="datetimeFigureOut">
              <a:rPr lang="en-US" smtClean="0"/>
              <a:t>3/26/2019</a:t>
            </a:fld>
            <a:endParaRPr lang="en-US"/>
          </a:p>
        </p:txBody>
      </p:sp>
      <p:sp>
        <p:nvSpPr>
          <p:cNvPr id="5" name="Footer Placeholder 4">
            <a:extLst>
              <a:ext uri="{FF2B5EF4-FFF2-40B4-BE49-F238E27FC236}">
                <a16:creationId xmlns:a16="http://schemas.microsoft.com/office/drawing/2014/main" id="{D918027C-D18D-46D6-91C3-9A2F22A73F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E3F6E5-AA9D-4E36-832E-0881A34475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D1377-C414-43A0-8446-E51B051875AA}" type="slidenum">
              <a:rPr lang="en-US" smtClean="0"/>
              <a:t>‹#›</a:t>
            </a:fld>
            <a:endParaRPr lang="en-US"/>
          </a:p>
        </p:txBody>
      </p:sp>
    </p:spTree>
    <p:extLst>
      <p:ext uri="{BB962C8B-B14F-4D97-AF65-F5344CB8AC3E}">
        <p14:creationId xmlns:p14="http://schemas.microsoft.com/office/powerpoint/2010/main" val="392793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0F74D-7015-42E6-BB52-90E1F885A17F}"/>
              </a:ext>
            </a:extLst>
          </p:cNvPr>
          <p:cNvSpPr>
            <a:spLocks noGrp="1"/>
          </p:cNvSpPr>
          <p:nvPr>
            <p:ph type="ctrTitle"/>
          </p:nvPr>
        </p:nvSpPr>
        <p:spPr/>
        <p:txBody>
          <a:bodyPr/>
          <a:lstStyle/>
          <a:p>
            <a:r>
              <a:rPr lang="en-PH"/>
              <a:t>GOVERNANCE OF MIGRATION AND ETHICS</a:t>
            </a:r>
            <a:endParaRPr lang="en-US" dirty="0"/>
          </a:p>
        </p:txBody>
      </p:sp>
      <p:sp>
        <p:nvSpPr>
          <p:cNvPr id="3" name="Subtitle 2">
            <a:extLst>
              <a:ext uri="{FF2B5EF4-FFF2-40B4-BE49-F238E27FC236}">
                <a16:creationId xmlns:a16="http://schemas.microsoft.com/office/drawing/2014/main" id="{70F545D0-EE5F-4B84-A0B8-D8F586F07934}"/>
              </a:ext>
            </a:extLst>
          </p:cNvPr>
          <p:cNvSpPr>
            <a:spLocks noGrp="1"/>
          </p:cNvSpPr>
          <p:nvPr>
            <p:ph type="subTitle" idx="1"/>
          </p:nvPr>
        </p:nvSpPr>
        <p:spPr/>
        <p:txBody>
          <a:bodyPr/>
          <a:lstStyle/>
          <a:p>
            <a:r>
              <a:rPr lang="en-PH" dirty="0"/>
              <a:t>OMI – Fukuoka</a:t>
            </a:r>
          </a:p>
          <a:p>
            <a:r>
              <a:rPr lang="en-PH" dirty="0"/>
              <a:t>April 3, 2019</a:t>
            </a:r>
            <a:endParaRPr lang="en-US" dirty="0"/>
          </a:p>
        </p:txBody>
      </p:sp>
    </p:spTree>
    <p:extLst>
      <p:ext uri="{BB962C8B-B14F-4D97-AF65-F5344CB8AC3E}">
        <p14:creationId xmlns:p14="http://schemas.microsoft.com/office/powerpoint/2010/main" val="3809187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075585" cy="1280890"/>
          </a:xfrm>
          <a:solidFill>
            <a:srgbClr val="92D050"/>
          </a:solidFill>
        </p:spPr>
        <p:txBody>
          <a:bodyPr>
            <a:normAutofit fontScale="90000"/>
          </a:bodyPr>
          <a:lstStyle/>
          <a:p>
            <a:r>
              <a:rPr lang="en-US" dirty="0"/>
              <a:t>a.	Obligation to ensure that migration is not a necessity</a:t>
            </a:r>
          </a:p>
        </p:txBody>
      </p:sp>
      <p:graphicFrame>
        <p:nvGraphicFramePr>
          <p:cNvPr id="5" name="Table 4"/>
          <p:cNvGraphicFramePr>
            <a:graphicFrameLocks noGrp="1"/>
          </p:cNvGraphicFramePr>
          <p:nvPr>
            <p:extLst/>
          </p:nvPr>
        </p:nvGraphicFramePr>
        <p:xfrm>
          <a:off x="838198" y="2037189"/>
          <a:ext cx="5333207" cy="3474720"/>
        </p:xfrm>
        <a:graphic>
          <a:graphicData uri="http://schemas.openxmlformats.org/drawingml/2006/table">
            <a:tbl>
              <a:tblPr firstRow="1" bandRow="1">
                <a:tableStyleId>{5C22544A-7EE6-4342-B048-85BDC9FD1C3A}</a:tableStyleId>
              </a:tblPr>
              <a:tblGrid>
                <a:gridCol w="5333207">
                  <a:extLst>
                    <a:ext uri="{9D8B030D-6E8A-4147-A177-3AD203B41FA5}">
                      <a16:colId xmlns:a16="http://schemas.microsoft.com/office/drawing/2014/main" val="2178227677"/>
                    </a:ext>
                  </a:extLst>
                </a:gridCol>
              </a:tblGrid>
              <a:tr h="464976">
                <a:tc>
                  <a:txBody>
                    <a:bodyPr/>
                    <a:lstStyle/>
                    <a:p>
                      <a:r>
                        <a:rPr lang="en-US" sz="2400" dirty="0"/>
                        <a:t>CHURCH</a:t>
                      </a:r>
                    </a:p>
                  </a:txBody>
                  <a:tcPr/>
                </a:tc>
                <a:extLst>
                  <a:ext uri="{0D108BD9-81ED-4DB2-BD59-A6C34878D82A}">
                    <a16:rowId xmlns:a16="http://schemas.microsoft.com/office/drawing/2014/main" val="3121944749"/>
                  </a:ext>
                </a:extLst>
              </a:tr>
              <a:tr h="3009744">
                <a:tc>
                  <a:txBody>
                    <a:bodyPr/>
                    <a:lstStyle/>
                    <a:p>
                      <a:r>
                        <a:rPr lang="en-US" sz="2400" dirty="0"/>
                        <a:t>“Also the right of the individual </a:t>
                      </a:r>
                      <a:r>
                        <a:rPr lang="en-US" sz="2400" b="1" dirty="0"/>
                        <a:t>not to emigrate</a:t>
                      </a:r>
                      <a:r>
                        <a:rPr lang="en-US" sz="2400" dirty="0"/>
                        <a:t> is affirmed, that is, the right to be able to achieve his rights and satisfy his legitimate demands in his own country.” (</a:t>
                      </a:r>
                      <a:r>
                        <a:rPr lang="en-US" sz="2400" b="1" i="1" dirty="0"/>
                        <a:t>EMCC 29 2004</a:t>
                      </a:r>
                      <a:r>
                        <a:rPr lang="en-US" sz="2400" dirty="0"/>
                        <a:t>)</a:t>
                      </a:r>
                    </a:p>
                  </a:txBody>
                  <a:tcPr/>
                </a:tc>
                <a:extLst>
                  <a:ext uri="{0D108BD9-81ED-4DB2-BD59-A6C34878D82A}">
                    <a16:rowId xmlns:a16="http://schemas.microsoft.com/office/drawing/2014/main" val="2519918279"/>
                  </a:ext>
                </a:extLst>
              </a:tr>
            </a:tbl>
          </a:graphicData>
        </a:graphic>
      </p:graphicFrame>
      <p:graphicFrame>
        <p:nvGraphicFramePr>
          <p:cNvPr id="3" name="Table 2"/>
          <p:cNvGraphicFramePr>
            <a:graphicFrameLocks noGrp="1"/>
          </p:cNvGraphicFramePr>
          <p:nvPr>
            <p:extLst/>
          </p:nvPr>
        </p:nvGraphicFramePr>
        <p:xfrm>
          <a:off x="6335303" y="2037189"/>
          <a:ext cx="5333207" cy="3416610"/>
        </p:xfrm>
        <a:graphic>
          <a:graphicData uri="http://schemas.openxmlformats.org/drawingml/2006/table">
            <a:tbl>
              <a:tblPr firstRow="1" bandRow="1">
                <a:tableStyleId>{5C22544A-7EE6-4342-B048-85BDC9FD1C3A}</a:tableStyleId>
              </a:tblPr>
              <a:tblGrid>
                <a:gridCol w="5333207">
                  <a:extLst>
                    <a:ext uri="{9D8B030D-6E8A-4147-A177-3AD203B41FA5}">
                      <a16:colId xmlns:a16="http://schemas.microsoft.com/office/drawing/2014/main" val="2998686981"/>
                    </a:ext>
                  </a:extLst>
                </a:gridCol>
              </a:tblGrid>
              <a:tr h="448396">
                <a:tc>
                  <a:txBody>
                    <a:bodyPr/>
                    <a:lstStyle/>
                    <a:p>
                      <a:r>
                        <a:rPr lang="en-US" sz="2400" dirty="0"/>
                        <a:t>INTERNATIONAL COMMUNITY</a:t>
                      </a:r>
                    </a:p>
                  </a:txBody>
                  <a:tcPr/>
                </a:tc>
                <a:extLst>
                  <a:ext uri="{0D108BD9-81ED-4DB2-BD59-A6C34878D82A}">
                    <a16:rowId xmlns:a16="http://schemas.microsoft.com/office/drawing/2014/main" val="1081874210"/>
                  </a:ext>
                </a:extLst>
              </a:tr>
              <a:tr h="2959410">
                <a:tc>
                  <a:txBody>
                    <a:bodyPr/>
                    <a:lstStyle/>
                    <a:p>
                      <a:r>
                        <a:rPr lang="en-US" sz="2400" dirty="0"/>
                        <a:t>“Women, men and children should be able to realize their potential, meet their needs, exercise their human rights and fulfil their aspirations in their country of origin, and hence </a:t>
                      </a:r>
                      <a:r>
                        <a:rPr lang="en-US" sz="2400" b="1" dirty="0"/>
                        <a:t>migrate out of choice</a:t>
                      </a:r>
                      <a:r>
                        <a:rPr lang="en-US" sz="2400" dirty="0"/>
                        <a:t>, rather than necessity” (</a:t>
                      </a:r>
                      <a:r>
                        <a:rPr lang="en-US" sz="2400" b="1" i="1" dirty="0"/>
                        <a:t>GCIM 2005</a:t>
                      </a:r>
                      <a:r>
                        <a:rPr lang="en-US" sz="2400" dirty="0"/>
                        <a:t>)</a:t>
                      </a:r>
                    </a:p>
                  </a:txBody>
                  <a:tcPr/>
                </a:tc>
                <a:extLst>
                  <a:ext uri="{0D108BD9-81ED-4DB2-BD59-A6C34878D82A}">
                    <a16:rowId xmlns:a16="http://schemas.microsoft.com/office/drawing/2014/main" val="1894700347"/>
                  </a:ext>
                </a:extLst>
              </a:tr>
            </a:tbl>
          </a:graphicData>
        </a:graphic>
      </p:graphicFrame>
    </p:spTree>
    <p:extLst>
      <p:ext uri="{BB962C8B-B14F-4D97-AF65-F5344CB8AC3E}">
        <p14:creationId xmlns:p14="http://schemas.microsoft.com/office/powerpoint/2010/main" val="411038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3413"/>
          </a:xfrm>
          <a:solidFill>
            <a:srgbClr val="92D050"/>
          </a:solidFill>
        </p:spPr>
        <p:txBody>
          <a:bodyPr>
            <a:normAutofit fontScale="90000"/>
          </a:bodyPr>
          <a:lstStyle/>
          <a:p>
            <a:r>
              <a:rPr lang="en-US" dirty="0"/>
              <a:t>b.	Obligation to admit migrants</a:t>
            </a:r>
          </a:p>
        </p:txBody>
      </p:sp>
      <p:graphicFrame>
        <p:nvGraphicFramePr>
          <p:cNvPr id="4" name="Table 3"/>
          <p:cNvGraphicFramePr>
            <a:graphicFrameLocks noGrp="1"/>
          </p:cNvGraphicFramePr>
          <p:nvPr>
            <p:extLst/>
          </p:nvPr>
        </p:nvGraphicFramePr>
        <p:xfrm>
          <a:off x="1012723" y="1690688"/>
          <a:ext cx="5156718" cy="3474720"/>
        </p:xfrm>
        <a:graphic>
          <a:graphicData uri="http://schemas.openxmlformats.org/drawingml/2006/table">
            <a:tbl>
              <a:tblPr firstRow="1" bandRow="1">
                <a:tableStyleId>{5C22544A-7EE6-4342-B048-85BDC9FD1C3A}</a:tableStyleId>
              </a:tblPr>
              <a:tblGrid>
                <a:gridCol w="5156718">
                  <a:extLst>
                    <a:ext uri="{9D8B030D-6E8A-4147-A177-3AD203B41FA5}">
                      <a16:colId xmlns:a16="http://schemas.microsoft.com/office/drawing/2014/main" val="2555026478"/>
                    </a:ext>
                  </a:extLst>
                </a:gridCol>
              </a:tblGrid>
              <a:tr h="405713">
                <a:tc>
                  <a:txBody>
                    <a:bodyPr/>
                    <a:lstStyle/>
                    <a:p>
                      <a:r>
                        <a:rPr lang="en-US" sz="2400" dirty="0"/>
                        <a:t>CHURCH</a:t>
                      </a:r>
                    </a:p>
                  </a:txBody>
                  <a:tcPr/>
                </a:tc>
                <a:extLst>
                  <a:ext uri="{0D108BD9-81ED-4DB2-BD59-A6C34878D82A}">
                    <a16:rowId xmlns:a16="http://schemas.microsoft.com/office/drawing/2014/main" val="2276011549"/>
                  </a:ext>
                </a:extLst>
              </a:tr>
              <a:tr h="370840">
                <a:tc>
                  <a:txBody>
                    <a:bodyPr/>
                    <a:lstStyle/>
                    <a:p>
                      <a:r>
                        <a:rPr lang="en-US" sz="2400" dirty="0"/>
                        <a:t>“</a:t>
                      </a:r>
                      <a:r>
                        <a:rPr lang="en-US" sz="2400" b="1" dirty="0"/>
                        <a:t>the natural right </a:t>
                      </a:r>
                      <a:r>
                        <a:rPr lang="en-US" sz="2400" dirty="0"/>
                        <a:t>of the person not to be hindered from emigrating or immigrating is not recognized or is practically nullified under the pretext of a common good falsely understood or falsely applied, but nevertheless sanctioned and validated by legislative or administrative dispositions” (Pius XII)</a:t>
                      </a:r>
                    </a:p>
                  </a:txBody>
                  <a:tcPr/>
                </a:tc>
                <a:extLst>
                  <a:ext uri="{0D108BD9-81ED-4DB2-BD59-A6C34878D82A}">
                    <a16:rowId xmlns:a16="http://schemas.microsoft.com/office/drawing/2014/main" val="2419342275"/>
                  </a:ext>
                </a:extLst>
              </a:tr>
            </a:tbl>
          </a:graphicData>
        </a:graphic>
      </p:graphicFrame>
      <p:graphicFrame>
        <p:nvGraphicFramePr>
          <p:cNvPr id="5" name="Table 4"/>
          <p:cNvGraphicFramePr>
            <a:graphicFrameLocks noGrp="1"/>
          </p:cNvGraphicFramePr>
          <p:nvPr>
            <p:extLst/>
          </p:nvPr>
        </p:nvGraphicFramePr>
        <p:xfrm>
          <a:off x="6364801" y="1690688"/>
          <a:ext cx="5139812" cy="4493802"/>
        </p:xfrm>
        <a:graphic>
          <a:graphicData uri="http://schemas.openxmlformats.org/drawingml/2006/table">
            <a:tbl>
              <a:tblPr firstRow="1" bandRow="1">
                <a:tableStyleId>{5C22544A-7EE6-4342-B048-85BDC9FD1C3A}</a:tableStyleId>
              </a:tblPr>
              <a:tblGrid>
                <a:gridCol w="5139812">
                  <a:extLst>
                    <a:ext uri="{9D8B030D-6E8A-4147-A177-3AD203B41FA5}">
                      <a16:colId xmlns:a16="http://schemas.microsoft.com/office/drawing/2014/main" val="4218035473"/>
                    </a:ext>
                  </a:extLst>
                </a:gridCol>
              </a:tblGrid>
              <a:tr h="591290">
                <a:tc>
                  <a:txBody>
                    <a:bodyPr/>
                    <a:lstStyle/>
                    <a:p>
                      <a:r>
                        <a:rPr lang="en-US" sz="2400" dirty="0"/>
                        <a:t>INTERNATIONAL COMMUNITY</a:t>
                      </a:r>
                    </a:p>
                  </a:txBody>
                  <a:tcPr/>
                </a:tc>
                <a:extLst>
                  <a:ext uri="{0D108BD9-81ED-4DB2-BD59-A6C34878D82A}">
                    <a16:rowId xmlns:a16="http://schemas.microsoft.com/office/drawing/2014/main" val="3243377449"/>
                  </a:ext>
                </a:extLst>
              </a:tr>
              <a:tr h="3902512">
                <a:tc>
                  <a:txBody>
                    <a:bodyPr/>
                    <a:lstStyle/>
                    <a:p>
                      <a:r>
                        <a:rPr lang="en-US" sz="2400" dirty="0"/>
                        <a:t>Art. 8 - 1. Migrant workers and members of their families shall be </a:t>
                      </a:r>
                      <a:r>
                        <a:rPr lang="en-US" sz="2400" b="1" dirty="0"/>
                        <a:t>free to leave </a:t>
                      </a:r>
                      <a:r>
                        <a:rPr lang="en-US" sz="2400" dirty="0"/>
                        <a:t>any State, including their State of origin…</a:t>
                      </a:r>
                    </a:p>
                    <a:p>
                      <a:r>
                        <a:rPr lang="en-US" sz="2400" dirty="0"/>
                        <a:t>2. Migrant workers and members of their families shall have the right at any time to enter and remain in their State of origin. (</a:t>
                      </a:r>
                      <a:r>
                        <a:rPr lang="en-US" sz="2400" b="1" i="1" dirty="0"/>
                        <a:t>MWC 1990</a:t>
                      </a:r>
                      <a:r>
                        <a:rPr lang="en-US" sz="2400" dirty="0"/>
                        <a:t>)</a:t>
                      </a:r>
                    </a:p>
                  </a:txBody>
                  <a:tcPr/>
                </a:tc>
                <a:extLst>
                  <a:ext uri="{0D108BD9-81ED-4DB2-BD59-A6C34878D82A}">
                    <a16:rowId xmlns:a16="http://schemas.microsoft.com/office/drawing/2014/main" val="397763722"/>
                  </a:ext>
                </a:extLst>
              </a:tr>
            </a:tbl>
          </a:graphicData>
        </a:graphic>
      </p:graphicFrame>
    </p:spTree>
    <p:extLst>
      <p:ext uri="{BB962C8B-B14F-4D97-AF65-F5344CB8AC3E}">
        <p14:creationId xmlns:p14="http://schemas.microsoft.com/office/powerpoint/2010/main" val="131098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10492"/>
            <a:ext cx="8911687" cy="1160992"/>
          </a:xfrm>
          <a:solidFill>
            <a:srgbClr val="92D050"/>
          </a:solidFill>
        </p:spPr>
        <p:txBody>
          <a:bodyPr>
            <a:normAutofit fontScale="90000"/>
          </a:bodyPr>
          <a:lstStyle/>
          <a:p>
            <a:r>
              <a:rPr lang="en-US" dirty="0"/>
              <a:t>c.	Obligation to protect the migrants’ families</a:t>
            </a:r>
          </a:p>
        </p:txBody>
      </p:sp>
      <p:graphicFrame>
        <p:nvGraphicFramePr>
          <p:cNvPr id="4" name="Table 3"/>
          <p:cNvGraphicFramePr>
            <a:graphicFrameLocks noGrp="1"/>
          </p:cNvGraphicFramePr>
          <p:nvPr>
            <p:extLst/>
          </p:nvPr>
        </p:nvGraphicFramePr>
        <p:xfrm>
          <a:off x="1043448" y="1791382"/>
          <a:ext cx="5230582" cy="3992880"/>
        </p:xfrm>
        <a:graphic>
          <a:graphicData uri="http://schemas.openxmlformats.org/drawingml/2006/table">
            <a:tbl>
              <a:tblPr firstRow="1" bandRow="1">
                <a:tableStyleId>{5C22544A-7EE6-4342-B048-85BDC9FD1C3A}</a:tableStyleId>
              </a:tblPr>
              <a:tblGrid>
                <a:gridCol w="5230582">
                  <a:extLst>
                    <a:ext uri="{9D8B030D-6E8A-4147-A177-3AD203B41FA5}">
                      <a16:colId xmlns:a16="http://schemas.microsoft.com/office/drawing/2014/main" val="95339992"/>
                    </a:ext>
                  </a:extLst>
                </a:gridCol>
              </a:tblGrid>
              <a:tr h="370840">
                <a:tc>
                  <a:txBody>
                    <a:bodyPr/>
                    <a:lstStyle/>
                    <a:p>
                      <a:r>
                        <a:rPr lang="en-US" sz="2000" dirty="0"/>
                        <a:t>CHURCH</a:t>
                      </a:r>
                    </a:p>
                  </a:txBody>
                  <a:tcPr/>
                </a:tc>
                <a:extLst>
                  <a:ext uri="{0D108BD9-81ED-4DB2-BD59-A6C34878D82A}">
                    <a16:rowId xmlns:a16="http://schemas.microsoft.com/office/drawing/2014/main" val="1760165862"/>
                  </a:ext>
                </a:extLst>
              </a:tr>
              <a:tr h="0">
                <a:tc>
                  <a:txBody>
                    <a:bodyPr/>
                    <a:lstStyle/>
                    <a:p>
                      <a:r>
                        <a:rPr lang="en-US" sz="2300" dirty="0"/>
                        <a:t>Art. 12 The families of migrants have the right to the same protection as that accorded other families.</a:t>
                      </a:r>
                    </a:p>
                    <a:p>
                      <a:r>
                        <a:rPr lang="en-US" sz="2300" dirty="0"/>
                        <a:t>b) Emigrant workers </a:t>
                      </a:r>
                      <a:r>
                        <a:rPr lang="en-US" sz="2300" b="1" dirty="0"/>
                        <a:t>have the right </a:t>
                      </a:r>
                      <a:r>
                        <a:rPr lang="en-US" sz="2300" dirty="0"/>
                        <a:t>to see their family united as soon as possible.</a:t>
                      </a:r>
                    </a:p>
                    <a:p>
                      <a:r>
                        <a:rPr lang="en-US" sz="2300" dirty="0"/>
                        <a:t>c) Refugees have the right to the assistance of public authorities and International Organizations in facilitating the reunion of their families.  (</a:t>
                      </a:r>
                      <a:r>
                        <a:rPr lang="en-US" sz="2300" b="1" i="1" dirty="0"/>
                        <a:t>Charter on the rights of the family</a:t>
                      </a:r>
                      <a:r>
                        <a:rPr lang="en-US" sz="2300" dirty="0"/>
                        <a:t>)</a:t>
                      </a:r>
                    </a:p>
                  </a:txBody>
                  <a:tcPr/>
                </a:tc>
                <a:extLst>
                  <a:ext uri="{0D108BD9-81ED-4DB2-BD59-A6C34878D82A}">
                    <a16:rowId xmlns:a16="http://schemas.microsoft.com/office/drawing/2014/main" val="4143162833"/>
                  </a:ext>
                </a:extLst>
              </a:tr>
            </a:tbl>
          </a:graphicData>
        </a:graphic>
      </p:graphicFrame>
      <p:graphicFrame>
        <p:nvGraphicFramePr>
          <p:cNvPr id="3" name="Table 2"/>
          <p:cNvGraphicFramePr>
            <a:graphicFrameLocks noGrp="1"/>
          </p:cNvGraphicFramePr>
          <p:nvPr>
            <p:extLst/>
          </p:nvPr>
        </p:nvGraphicFramePr>
        <p:xfrm>
          <a:off x="6423793" y="1791382"/>
          <a:ext cx="5080819" cy="5066618"/>
        </p:xfrm>
        <a:graphic>
          <a:graphicData uri="http://schemas.openxmlformats.org/drawingml/2006/table">
            <a:tbl>
              <a:tblPr firstRow="1" bandRow="1">
                <a:tableStyleId>{5C22544A-7EE6-4342-B048-85BDC9FD1C3A}</a:tableStyleId>
              </a:tblPr>
              <a:tblGrid>
                <a:gridCol w="5080819">
                  <a:extLst>
                    <a:ext uri="{9D8B030D-6E8A-4147-A177-3AD203B41FA5}">
                      <a16:colId xmlns:a16="http://schemas.microsoft.com/office/drawing/2014/main" val="4099501115"/>
                    </a:ext>
                  </a:extLst>
                </a:gridCol>
              </a:tblGrid>
              <a:tr h="411663">
                <a:tc>
                  <a:txBody>
                    <a:bodyPr/>
                    <a:lstStyle/>
                    <a:p>
                      <a:r>
                        <a:rPr lang="en-US" sz="2000" dirty="0"/>
                        <a:t>INTERNATIONAL COMMUNITY</a:t>
                      </a:r>
                    </a:p>
                  </a:txBody>
                  <a:tcPr/>
                </a:tc>
                <a:extLst>
                  <a:ext uri="{0D108BD9-81ED-4DB2-BD59-A6C34878D82A}">
                    <a16:rowId xmlns:a16="http://schemas.microsoft.com/office/drawing/2014/main" val="3707542216"/>
                  </a:ext>
                </a:extLst>
              </a:tr>
              <a:tr h="4654955">
                <a:tc>
                  <a:txBody>
                    <a:bodyPr/>
                    <a:lstStyle/>
                    <a:p>
                      <a:r>
                        <a:rPr lang="en-US" sz="2300" dirty="0"/>
                        <a:t>Art. 44, 2. States Parties shall take measures that they deem appropriate and that fall within their competence </a:t>
                      </a:r>
                      <a:r>
                        <a:rPr lang="en-US" sz="2300" b="1" dirty="0"/>
                        <a:t>to facilitate </a:t>
                      </a:r>
                      <a:r>
                        <a:rPr lang="en-US" sz="2300" dirty="0"/>
                        <a:t>the reunification of migrant workers with their spouses or persons who have with the migrant worker a relationship that, according to applicable law, produces effects equivalent to marriage, as well as with their minor dependent unmarried children. (</a:t>
                      </a:r>
                      <a:r>
                        <a:rPr lang="en-US" sz="2300" b="1" i="1" dirty="0"/>
                        <a:t>MWC 1990</a:t>
                      </a:r>
                      <a:r>
                        <a:rPr lang="en-US" sz="2300" dirty="0"/>
                        <a:t>)</a:t>
                      </a:r>
                    </a:p>
                  </a:txBody>
                  <a:tcPr/>
                </a:tc>
                <a:extLst>
                  <a:ext uri="{0D108BD9-81ED-4DB2-BD59-A6C34878D82A}">
                    <a16:rowId xmlns:a16="http://schemas.microsoft.com/office/drawing/2014/main" val="3017307316"/>
                  </a:ext>
                </a:extLst>
              </a:tr>
            </a:tbl>
          </a:graphicData>
        </a:graphic>
      </p:graphicFrame>
    </p:spTree>
    <p:extLst>
      <p:ext uri="{BB962C8B-B14F-4D97-AF65-F5344CB8AC3E}">
        <p14:creationId xmlns:p14="http://schemas.microsoft.com/office/powerpoint/2010/main" val="263022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6236980" y="1690688"/>
          <a:ext cx="5318457" cy="4919134"/>
        </p:xfrm>
        <a:graphic>
          <a:graphicData uri="http://schemas.openxmlformats.org/drawingml/2006/table">
            <a:tbl>
              <a:tblPr firstRow="1" bandRow="1">
                <a:tableStyleId>{5C22544A-7EE6-4342-B048-85BDC9FD1C3A}</a:tableStyleId>
              </a:tblPr>
              <a:tblGrid>
                <a:gridCol w="5318457">
                  <a:extLst>
                    <a:ext uri="{9D8B030D-6E8A-4147-A177-3AD203B41FA5}">
                      <a16:colId xmlns:a16="http://schemas.microsoft.com/office/drawing/2014/main" val="3533828087"/>
                    </a:ext>
                  </a:extLst>
                </a:gridCol>
              </a:tblGrid>
              <a:tr h="994728">
                <a:tc>
                  <a:txBody>
                    <a:bodyPr/>
                    <a:lstStyle/>
                    <a:p>
                      <a:r>
                        <a:rPr lang="en-US" dirty="0"/>
                        <a:t>INTERNATIONAL COMMUNITY</a:t>
                      </a:r>
                    </a:p>
                  </a:txBody>
                  <a:tcPr/>
                </a:tc>
                <a:extLst>
                  <a:ext uri="{0D108BD9-81ED-4DB2-BD59-A6C34878D82A}">
                    <a16:rowId xmlns:a16="http://schemas.microsoft.com/office/drawing/2014/main" val="4086835513"/>
                  </a:ext>
                </a:extLst>
              </a:tr>
              <a:tr h="3924406">
                <a:tc>
                  <a:txBody>
                    <a:bodyPr/>
                    <a:lstStyle/>
                    <a:p>
                      <a:endParaRPr lang="en-US" dirty="0"/>
                    </a:p>
                  </a:txBody>
                  <a:tcPr/>
                </a:tc>
                <a:extLst>
                  <a:ext uri="{0D108BD9-81ED-4DB2-BD59-A6C34878D82A}">
                    <a16:rowId xmlns:a16="http://schemas.microsoft.com/office/drawing/2014/main" val="3675521684"/>
                  </a:ext>
                </a:extLst>
              </a:tr>
            </a:tbl>
          </a:graphicData>
        </a:graphic>
      </p:graphicFrame>
      <p:sp>
        <p:nvSpPr>
          <p:cNvPr id="2" name="Title 1"/>
          <p:cNvSpPr>
            <a:spLocks noGrp="1"/>
          </p:cNvSpPr>
          <p:nvPr>
            <p:ph type="title"/>
          </p:nvPr>
        </p:nvSpPr>
        <p:spPr>
          <a:xfrm>
            <a:off x="2563427" y="329295"/>
            <a:ext cx="8992010" cy="1280890"/>
          </a:xfrm>
          <a:solidFill>
            <a:srgbClr val="92D050"/>
          </a:solidFill>
        </p:spPr>
        <p:txBody>
          <a:bodyPr>
            <a:normAutofit fontScale="90000"/>
          </a:bodyPr>
          <a:lstStyle/>
          <a:p>
            <a:r>
              <a:rPr lang="en-US" dirty="0"/>
              <a:t>d.	Obligation to ensure integration and cultural dialogue</a:t>
            </a:r>
          </a:p>
        </p:txBody>
      </p:sp>
      <p:graphicFrame>
        <p:nvGraphicFramePr>
          <p:cNvPr id="4" name="Table 3"/>
          <p:cNvGraphicFramePr>
            <a:graphicFrameLocks noGrp="1"/>
          </p:cNvGraphicFramePr>
          <p:nvPr>
            <p:extLst/>
          </p:nvPr>
        </p:nvGraphicFramePr>
        <p:xfrm>
          <a:off x="838200" y="1690688"/>
          <a:ext cx="5318457" cy="4919134"/>
        </p:xfrm>
        <a:graphic>
          <a:graphicData uri="http://schemas.openxmlformats.org/drawingml/2006/table">
            <a:tbl>
              <a:tblPr firstRow="1" bandRow="1">
                <a:tableStyleId>{5C22544A-7EE6-4342-B048-85BDC9FD1C3A}</a:tableStyleId>
              </a:tblPr>
              <a:tblGrid>
                <a:gridCol w="5318457">
                  <a:extLst>
                    <a:ext uri="{9D8B030D-6E8A-4147-A177-3AD203B41FA5}">
                      <a16:colId xmlns:a16="http://schemas.microsoft.com/office/drawing/2014/main" val="2867498560"/>
                    </a:ext>
                  </a:extLst>
                </a:gridCol>
              </a:tblGrid>
              <a:tr h="994728">
                <a:tc>
                  <a:txBody>
                    <a:bodyPr/>
                    <a:lstStyle/>
                    <a:p>
                      <a:r>
                        <a:rPr lang="en-US" sz="2400" dirty="0"/>
                        <a:t>CHURCH</a:t>
                      </a:r>
                    </a:p>
                  </a:txBody>
                  <a:tcPr/>
                </a:tc>
                <a:extLst>
                  <a:ext uri="{0D108BD9-81ED-4DB2-BD59-A6C34878D82A}">
                    <a16:rowId xmlns:a16="http://schemas.microsoft.com/office/drawing/2014/main" val="953787058"/>
                  </a:ext>
                </a:extLst>
              </a:tr>
              <a:tr h="3924406">
                <a:tc>
                  <a:txBody>
                    <a:bodyPr/>
                    <a:lstStyle/>
                    <a:p>
                      <a:r>
                        <a:rPr lang="en-US" sz="2400" dirty="0"/>
                        <a:t>The cultural practices which immigrants bring with them should be respected and accepted, as long as they do not contravene either the universal ethical values inherent in the natural law or fundamental human rights (</a:t>
                      </a:r>
                      <a:r>
                        <a:rPr lang="en-US" sz="2400" b="1" i="1" dirty="0"/>
                        <a:t>John Paul II, Message on World Day of Peace, 2001</a:t>
                      </a:r>
                      <a:r>
                        <a:rPr lang="en-US" sz="2400" dirty="0"/>
                        <a:t>)</a:t>
                      </a:r>
                    </a:p>
                  </a:txBody>
                  <a:tcPr/>
                </a:tc>
                <a:extLst>
                  <a:ext uri="{0D108BD9-81ED-4DB2-BD59-A6C34878D82A}">
                    <a16:rowId xmlns:a16="http://schemas.microsoft.com/office/drawing/2014/main" val="832832984"/>
                  </a:ext>
                </a:extLst>
              </a:tr>
            </a:tbl>
          </a:graphicData>
        </a:graphic>
      </p:graphicFrame>
      <p:grpSp>
        <p:nvGrpSpPr>
          <p:cNvPr id="5" name="Group 4"/>
          <p:cNvGrpSpPr/>
          <p:nvPr/>
        </p:nvGrpSpPr>
        <p:grpSpPr>
          <a:xfrm>
            <a:off x="7286083" y="2761410"/>
            <a:ext cx="3067284" cy="3619726"/>
            <a:chOff x="6774806" y="2810571"/>
            <a:chExt cx="3067284" cy="361972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4806" y="2810571"/>
              <a:ext cx="3067284" cy="3619726"/>
            </a:xfrm>
            <a:prstGeom prst="rect">
              <a:avLst/>
            </a:prstGeom>
          </p:spPr>
        </p:pic>
        <p:sp>
          <p:nvSpPr>
            <p:cNvPr id="9" name="Rectangle 8"/>
            <p:cNvSpPr/>
            <p:nvPr/>
          </p:nvSpPr>
          <p:spPr>
            <a:xfrm>
              <a:off x="7207044" y="3106994"/>
              <a:ext cx="1936955" cy="1200329"/>
            </a:xfrm>
            <a:prstGeom prst="rect">
              <a:avLst/>
            </a:prstGeom>
          </p:spPr>
          <p:txBody>
            <a:bodyPr wrap="square">
              <a:spAutoFit/>
            </a:bodyPr>
            <a:lstStyle/>
            <a:p>
              <a:r>
                <a:rPr lang="en-US" dirty="0">
                  <a:solidFill>
                    <a:srgbClr val="FFFFFF"/>
                  </a:solidFill>
                  <a:latin typeface="MyriadPro-Light"/>
                </a:rPr>
                <a:t>Investing in</a:t>
              </a:r>
            </a:p>
            <a:p>
              <a:r>
                <a:rPr lang="en-US" dirty="0">
                  <a:solidFill>
                    <a:srgbClr val="FFFFFF"/>
                  </a:solidFill>
                  <a:latin typeface="MyriadPro-Light"/>
                </a:rPr>
                <a:t>Cultural Diversity</a:t>
              </a:r>
            </a:p>
            <a:p>
              <a:r>
                <a:rPr lang="en-US" dirty="0">
                  <a:solidFill>
                    <a:srgbClr val="FFFFFF"/>
                  </a:solidFill>
                  <a:latin typeface="MyriadPro-Light"/>
                </a:rPr>
                <a:t>and Intercultural</a:t>
              </a:r>
            </a:p>
            <a:p>
              <a:r>
                <a:rPr lang="en-US" dirty="0">
                  <a:solidFill>
                    <a:srgbClr val="FFFFFF"/>
                  </a:solidFill>
                  <a:latin typeface="MyriadPro-Light"/>
                </a:rPr>
                <a:t>Dialogue</a:t>
              </a:r>
              <a:endParaRPr lang="en-US" dirty="0"/>
            </a:p>
          </p:txBody>
        </p:sp>
      </p:grpSp>
    </p:spTree>
    <p:extLst>
      <p:ext uri="{BB962C8B-B14F-4D97-AF65-F5344CB8AC3E}">
        <p14:creationId xmlns:p14="http://schemas.microsoft.com/office/powerpoint/2010/main" val="414739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a:t>e.	Obligation to respect the human rights of irregular migrants</a:t>
            </a:r>
          </a:p>
        </p:txBody>
      </p:sp>
      <p:graphicFrame>
        <p:nvGraphicFramePr>
          <p:cNvPr id="4" name="Table 3"/>
          <p:cNvGraphicFramePr>
            <a:graphicFrameLocks noGrp="1"/>
          </p:cNvGraphicFramePr>
          <p:nvPr>
            <p:extLst/>
          </p:nvPr>
        </p:nvGraphicFramePr>
        <p:xfrm>
          <a:off x="911122" y="1997860"/>
          <a:ext cx="5296745" cy="4206240"/>
        </p:xfrm>
        <a:graphic>
          <a:graphicData uri="http://schemas.openxmlformats.org/drawingml/2006/table">
            <a:tbl>
              <a:tblPr firstRow="1" bandRow="1">
                <a:tableStyleId>{5C22544A-7EE6-4342-B048-85BDC9FD1C3A}</a:tableStyleId>
              </a:tblPr>
              <a:tblGrid>
                <a:gridCol w="5296745">
                  <a:extLst>
                    <a:ext uri="{9D8B030D-6E8A-4147-A177-3AD203B41FA5}">
                      <a16:colId xmlns:a16="http://schemas.microsoft.com/office/drawing/2014/main" val="1534854507"/>
                    </a:ext>
                  </a:extLst>
                </a:gridCol>
              </a:tblGrid>
              <a:tr h="370840">
                <a:tc>
                  <a:txBody>
                    <a:bodyPr/>
                    <a:lstStyle/>
                    <a:p>
                      <a:r>
                        <a:rPr lang="en-US" sz="2400" dirty="0"/>
                        <a:t>CHURCH</a:t>
                      </a:r>
                    </a:p>
                  </a:txBody>
                  <a:tcPr/>
                </a:tc>
                <a:extLst>
                  <a:ext uri="{0D108BD9-81ED-4DB2-BD59-A6C34878D82A}">
                    <a16:rowId xmlns:a16="http://schemas.microsoft.com/office/drawing/2014/main" val="4264220773"/>
                  </a:ext>
                </a:extLst>
              </a:tr>
              <a:tr h="370840">
                <a:tc>
                  <a:txBody>
                    <a:bodyPr/>
                    <a:lstStyle/>
                    <a:p>
                      <a:r>
                        <a:rPr lang="en-US" sz="2400" dirty="0"/>
                        <a:t>His irregular legal status cannot allow the migrant to lose his dignity, since he is endowed with inalienable rights, which can neither be violated nor ignored” (WMDM of 1996)</a:t>
                      </a:r>
                    </a:p>
                    <a:p>
                      <a:r>
                        <a:rPr lang="en-US" sz="2400" dirty="0"/>
                        <a:t>"What have you done to your brother?" (cf. </a:t>
                      </a:r>
                      <a:r>
                        <a:rPr lang="en-US" sz="2400" dirty="0" err="1"/>
                        <a:t>Gn</a:t>
                      </a:r>
                      <a:r>
                        <a:rPr lang="en-US" sz="2400" dirty="0"/>
                        <a:t> 4:9). The answer </a:t>
                      </a:r>
                      <a:r>
                        <a:rPr lang="en-US" sz="2400" b="1" dirty="0"/>
                        <a:t>should not be limited to what is imposed by law</a:t>
                      </a:r>
                      <a:r>
                        <a:rPr lang="en-US" sz="2400" dirty="0"/>
                        <a:t>, but should be made in the manner of solidarity” </a:t>
                      </a:r>
                    </a:p>
                  </a:txBody>
                  <a:tcPr/>
                </a:tc>
                <a:extLst>
                  <a:ext uri="{0D108BD9-81ED-4DB2-BD59-A6C34878D82A}">
                    <a16:rowId xmlns:a16="http://schemas.microsoft.com/office/drawing/2014/main" val="1634532666"/>
                  </a:ext>
                </a:extLst>
              </a:tr>
            </a:tbl>
          </a:graphicData>
        </a:graphic>
      </p:graphicFrame>
      <p:graphicFrame>
        <p:nvGraphicFramePr>
          <p:cNvPr id="3" name="Table 2"/>
          <p:cNvGraphicFramePr>
            <a:graphicFrameLocks noGrp="1"/>
          </p:cNvGraphicFramePr>
          <p:nvPr>
            <p:extLst/>
          </p:nvPr>
        </p:nvGraphicFramePr>
        <p:xfrm>
          <a:off x="6394297" y="1997860"/>
          <a:ext cx="5110315" cy="4206240"/>
        </p:xfrm>
        <a:graphic>
          <a:graphicData uri="http://schemas.openxmlformats.org/drawingml/2006/table">
            <a:tbl>
              <a:tblPr firstRow="1" bandRow="1">
                <a:tableStyleId>{5C22544A-7EE6-4342-B048-85BDC9FD1C3A}</a:tableStyleId>
              </a:tblPr>
              <a:tblGrid>
                <a:gridCol w="5110315">
                  <a:extLst>
                    <a:ext uri="{9D8B030D-6E8A-4147-A177-3AD203B41FA5}">
                      <a16:colId xmlns:a16="http://schemas.microsoft.com/office/drawing/2014/main" val="1196562330"/>
                    </a:ext>
                  </a:extLst>
                </a:gridCol>
              </a:tblGrid>
              <a:tr h="446909">
                <a:tc>
                  <a:txBody>
                    <a:bodyPr/>
                    <a:lstStyle/>
                    <a:p>
                      <a:r>
                        <a:rPr lang="en-US" sz="2400" dirty="0"/>
                        <a:t>INTERNATIONAL COMMUNITY</a:t>
                      </a:r>
                    </a:p>
                  </a:txBody>
                  <a:tcPr/>
                </a:tc>
                <a:extLst>
                  <a:ext uri="{0D108BD9-81ED-4DB2-BD59-A6C34878D82A}">
                    <a16:rowId xmlns:a16="http://schemas.microsoft.com/office/drawing/2014/main" val="703632917"/>
                  </a:ext>
                </a:extLst>
              </a:tr>
              <a:tr h="1607812">
                <a:tc>
                  <a:txBody>
                    <a:bodyPr/>
                    <a:lstStyle/>
                    <a:p>
                      <a:r>
                        <a:rPr lang="en-US" sz="2400" dirty="0"/>
                        <a:t>Migrant Workers Convention 1990</a:t>
                      </a:r>
                    </a:p>
                    <a:p>
                      <a:r>
                        <a:rPr lang="en-US" sz="2400" dirty="0"/>
                        <a:t>PART III: Human Rights of All Migrant Workers and Members of their Families </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txBody>
                  <a:tcPr/>
                </a:tc>
                <a:extLst>
                  <a:ext uri="{0D108BD9-81ED-4DB2-BD59-A6C34878D82A}">
                    <a16:rowId xmlns:a16="http://schemas.microsoft.com/office/drawing/2014/main" val="1524514752"/>
                  </a:ext>
                </a:extLst>
              </a:tr>
            </a:tbl>
          </a:graphicData>
        </a:graphic>
      </p:graphicFrame>
    </p:spTree>
    <p:extLst>
      <p:ext uri="{BB962C8B-B14F-4D97-AF65-F5344CB8AC3E}">
        <p14:creationId xmlns:p14="http://schemas.microsoft.com/office/powerpoint/2010/main" val="74284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a:t>f.	Obligations to assist victims of smuggling and trafficking</a:t>
            </a:r>
          </a:p>
        </p:txBody>
      </p:sp>
      <p:graphicFrame>
        <p:nvGraphicFramePr>
          <p:cNvPr id="4" name="Table 3"/>
          <p:cNvGraphicFramePr>
            <a:graphicFrameLocks noGrp="1"/>
          </p:cNvGraphicFramePr>
          <p:nvPr>
            <p:extLst/>
          </p:nvPr>
        </p:nvGraphicFramePr>
        <p:xfrm>
          <a:off x="838200" y="2056853"/>
          <a:ext cx="5333206" cy="3840480"/>
        </p:xfrm>
        <a:graphic>
          <a:graphicData uri="http://schemas.openxmlformats.org/drawingml/2006/table">
            <a:tbl>
              <a:tblPr firstRow="1" bandRow="1">
                <a:tableStyleId>{5C22544A-7EE6-4342-B048-85BDC9FD1C3A}</a:tableStyleId>
              </a:tblPr>
              <a:tblGrid>
                <a:gridCol w="5333206">
                  <a:extLst>
                    <a:ext uri="{9D8B030D-6E8A-4147-A177-3AD203B41FA5}">
                      <a16:colId xmlns:a16="http://schemas.microsoft.com/office/drawing/2014/main" val="1765459447"/>
                    </a:ext>
                  </a:extLst>
                </a:gridCol>
              </a:tblGrid>
              <a:tr h="370840">
                <a:tc>
                  <a:txBody>
                    <a:bodyPr/>
                    <a:lstStyle/>
                    <a:p>
                      <a:r>
                        <a:rPr lang="en-US" sz="2400" dirty="0"/>
                        <a:t>CHURCH</a:t>
                      </a:r>
                    </a:p>
                  </a:txBody>
                  <a:tcPr/>
                </a:tc>
                <a:extLst>
                  <a:ext uri="{0D108BD9-81ED-4DB2-BD59-A6C34878D82A}">
                    <a16:rowId xmlns:a16="http://schemas.microsoft.com/office/drawing/2014/main" val="285267723"/>
                  </a:ext>
                </a:extLst>
              </a:tr>
              <a:tr h="370840">
                <a:tc>
                  <a:txBody>
                    <a:bodyPr/>
                    <a:lstStyle/>
                    <a:p>
                      <a:r>
                        <a:rPr lang="en-US" sz="2400" dirty="0"/>
                        <a:t>“modern form of slavery, which violates the God-given dignity of so many of our brothers and sisters, and constitutes a true crime against humanity.” Pope Francis</a:t>
                      </a:r>
                    </a:p>
                    <a:p>
                      <a:endParaRPr lang="en-US" sz="2400" dirty="0"/>
                    </a:p>
                    <a:p>
                      <a:r>
                        <a:rPr lang="en-US" sz="2400" dirty="0"/>
                        <a:t>Group Santa Marta</a:t>
                      </a:r>
                    </a:p>
                    <a:p>
                      <a:r>
                        <a:rPr lang="en-US" sz="2400" dirty="0"/>
                        <a:t>Talitha Kum</a:t>
                      </a:r>
                    </a:p>
                    <a:p>
                      <a:r>
                        <a:rPr lang="en-US" sz="2400" dirty="0"/>
                        <a:t>Renate</a:t>
                      </a:r>
                    </a:p>
                  </a:txBody>
                  <a:tcPr/>
                </a:tc>
                <a:extLst>
                  <a:ext uri="{0D108BD9-81ED-4DB2-BD59-A6C34878D82A}">
                    <a16:rowId xmlns:a16="http://schemas.microsoft.com/office/drawing/2014/main" val="468552412"/>
                  </a:ext>
                </a:extLst>
              </a:tr>
            </a:tbl>
          </a:graphicData>
        </a:graphic>
      </p:graphicFrame>
      <p:graphicFrame>
        <p:nvGraphicFramePr>
          <p:cNvPr id="3" name="Table 2"/>
          <p:cNvGraphicFramePr>
            <a:graphicFrameLocks noGrp="1"/>
          </p:cNvGraphicFramePr>
          <p:nvPr>
            <p:extLst/>
          </p:nvPr>
        </p:nvGraphicFramePr>
        <p:xfrm>
          <a:off x="6295974" y="2056853"/>
          <a:ext cx="5208638" cy="3474720"/>
        </p:xfrm>
        <a:graphic>
          <a:graphicData uri="http://schemas.openxmlformats.org/drawingml/2006/table">
            <a:tbl>
              <a:tblPr firstRow="1" bandRow="1">
                <a:tableStyleId>{5C22544A-7EE6-4342-B048-85BDC9FD1C3A}</a:tableStyleId>
              </a:tblPr>
              <a:tblGrid>
                <a:gridCol w="5208638">
                  <a:extLst>
                    <a:ext uri="{9D8B030D-6E8A-4147-A177-3AD203B41FA5}">
                      <a16:colId xmlns:a16="http://schemas.microsoft.com/office/drawing/2014/main" val="2031050066"/>
                    </a:ext>
                  </a:extLst>
                </a:gridCol>
              </a:tblGrid>
              <a:tr h="370840">
                <a:tc>
                  <a:txBody>
                    <a:bodyPr/>
                    <a:lstStyle/>
                    <a:p>
                      <a:r>
                        <a:rPr lang="en-US" sz="2400" dirty="0"/>
                        <a:t>INTERNATIONAL COMMUNITY</a:t>
                      </a:r>
                    </a:p>
                  </a:txBody>
                  <a:tcPr/>
                </a:tc>
                <a:extLst>
                  <a:ext uri="{0D108BD9-81ED-4DB2-BD59-A6C34878D82A}">
                    <a16:rowId xmlns:a16="http://schemas.microsoft.com/office/drawing/2014/main" val="1734573636"/>
                  </a:ext>
                </a:extLst>
              </a:tr>
              <a:tr h="370840">
                <a:tc>
                  <a:txBody>
                    <a:bodyPr/>
                    <a:lstStyle/>
                    <a:p>
                      <a:r>
                        <a:rPr lang="en-US" sz="2400" dirty="0"/>
                        <a:t>PROTOCOL AGAINST THE SMUGGLING OF MIGRANTS BY LAND, SEA AND AIR (2000)</a:t>
                      </a:r>
                    </a:p>
                    <a:p>
                      <a:endParaRPr lang="en-US" sz="2400" dirty="0"/>
                    </a:p>
                    <a:p>
                      <a:r>
                        <a:rPr lang="en-US" sz="2400" dirty="0"/>
                        <a:t>PROTOCOL TO PREVENT, SUPPRESS AND PUNISH TRAFFICKING IN PERSONS, ESPECIALLY WOMEN </a:t>
                      </a:r>
                    </a:p>
                    <a:p>
                      <a:r>
                        <a:rPr lang="en-US" sz="2400" dirty="0"/>
                        <a:t>AND CHILDREN (2000)</a:t>
                      </a:r>
                    </a:p>
                  </a:txBody>
                  <a:tcPr/>
                </a:tc>
                <a:extLst>
                  <a:ext uri="{0D108BD9-81ED-4DB2-BD59-A6C34878D82A}">
                    <a16:rowId xmlns:a16="http://schemas.microsoft.com/office/drawing/2014/main" val="443347947"/>
                  </a:ext>
                </a:extLst>
              </a:tr>
            </a:tbl>
          </a:graphicData>
        </a:graphic>
      </p:graphicFrame>
    </p:spTree>
    <p:extLst>
      <p:ext uri="{BB962C8B-B14F-4D97-AF65-F5344CB8AC3E}">
        <p14:creationId xmlns:p14="http://schemas.microsoft.com/office/powerpoint/2010/main" val="290996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267" y="260315"/>
            <a:ext cx="8911687" cy="1519323"/>
          </a:xfrm>
          <a:solidFill>
            <a:srgbClr val="92D050"/>
          </a:solidFill>
        </p:spPr>
        <p:txBody>
          <a:bodyPr>
            <a:normAutofit fontScale="90000"/>
          </a:bodyPr>
          <a:lstStyle/>
          <a:p>
            <a:r>
              <a:rPr lang="en-US" dirty="0"/>
              <a:t>g.	Obligations to avoid forced migration and to welcome refugees and asylum seekers</a:t>
            </a:r>
          </a:p>
        </p:txBody>
      </p:sp>
      <p:graphicFrame>
        <p:nvGraphicFramePr>
          <p:cNvPr id="4" name="Table 3"/>
          <p:cNvGraphicFramePr>
            <a:graphicFrameLocks noGrp="1"/>
          </p:cNvGraphicFramePr>
          <p:nvPr>
            <p:extLst/>
          </p:nvPr>
        </p:nvGraphicFramePr>
        <p:xfrm>
          <a:off x="1877960" y="2133873"/>
          <a:ext cx="4773997" cy="2743200"/>
        </p:xfrm>
        <a:graphic>
          <a:graphicData uri="http://schemas.openxmlformats.org/drawingml/2006/table">
            <a:tbl>
              <a:tblPr firstRow="1" bandRow="1">
                <a:tableStyleId>{5C22544A-7EE6-4342-B048-85BDC9FD1C3A}</a:tableStyleId>
              </a:tblPr>
              <a:tblGrid>
                <a:gridCol w="4773997">
                  <a:extLst>
                    <a:ext uri="{9D8B030D-6E8A-4147-A177-3AD203B41FA5}">
                      <a16:colId xmlns:a16="http://schemas.microsoft.com/office/drawing/2014/main" val="2432434459"/>
                    </a:ext>
                  </a:extLst>
                </a:gridCol>
              </a:tblGrid>
              <a:tr h="0">
                <a:tc>
                  <a:txBody>
                    <a:bodyPr/>
                    <a:lstStyle/>
                    <a:p>
                      <a:r>
                        <a:rPr lang="en-US" sz="2400" dirty="0"/>
                        <a:t>CHURCH</a:t>
                      </a:r>
                    </a:p>
                  </a:txBody>
                  <a:tcPr/>
                </a:tc>
                <a:extLst>
                  <a:ext uri="{0D108BD9-81ED-4DB2-BD59-A6C34878D82A}">
                    <a16:rowId xmlns:a16="http://schemas.microsoft.com/office/drawing/2014/main" val="293523872"/>
                  </a:ext>
                </a:extLst>
              </a:tr>
              <a:tr h="370840">
                <a:tc>
                  <a:txBody>
                    <a:bodyPr/>
                    <a:lstStyle/>
                    <a:p>
                      <a:r>
                        <a:rPr lang="en-US" sz="2400" dirty="0"/>
                        <a:t>“every situation in which human persons or groups are obliged to flee their own land to seek refuge elsewhere stands out as a serious offence to God” </a:t>
                      </a:r>
                    </a:p>
                    <a:p>
                      <a:r>
                        <a:rPr lang="en-US" sz="2400" dirty="0"/>
                        <a:t>John Paul II</a:t>
                      </a:r>
                    </a:p>
                  </a:txBody>
                  <a:tcPr/>
                </a:tc>
                <a:extLst>
                  <a:ext uri="{0D108BD9-81ED-4DB2-BD59-A6C34878D82A}">
                    <a16:rowId xmlns:a16="http://schemas.microsoft.com/office/drawing/2014/main" val="304396812"/>
                  </a:ext>
                </a:extLst>
              </a:tr>
            </a:tbl>
          </a:graphicData>
        </a:graphic>
      </p:graphicFrame>
      <p:graphicFrame>
        <p:nvGraphicFramePr>
          <p:cNvPr id="3" name="Table 2"/>
          <p:cNvGraphicFramePr>
            <a:graphicFrameLocks noGrp="1"/>
          </p:cNvGraphicFramePr>
          <p:nvPr>
            <p:extLst/>
          </p:nvPr>
        </p:nvGraphicFramePr>
        <p:xfrm>
          <a:off x="6807253" y="2133873"/>
          <a:ext cx="4618702" cy="2743200"/>
        </p:xfrm>
        <a:graphic>
          <a:graphicData uri="http://schemas.openxmlformats.org/drawingml/2006/table">
            <a:tbl>
              <a:tblPr firstRow="1" bandRow="1">
                <a:tableStyleId>{5C22544A-7EE6-4342-B048-85BDC9FD1C3A}</a:tableStyleId>
              </a:tblPr>
              <a:tblGrid>
                <a:gridCol w="4618702">
                  <a:extLst>
                    <a:ext uri="{9D8B030D-6E8A-4147-A177-3AD203B41FA5}">
                      <a16:colId xmlns:a16="http://schemas.microsoft.com/office/drawing/2014/main" val="3348892826"/>
                    </a:ext>
                  </a:extLst>
                </a:gridCol>
              </a:tblGrid>
              <a:tr h="0">
                <a:tc>
                  <a:txBody>
                    <a:bodyPr/>
                    <a:lstStyle/>
                    <a:p>
                      <a:r>
                        <a:rPr lang="en-US" sz="2400" dirty="0"/>
                        <a:t>INTERNATIONAL COMMUNITY</a:t>
                      </a:r>
                    </a:p>
                  </a:txBody>
                  <a:tcPr/>
                </a:tc>
                <a:extLst>
                  <a:ext uri="{0D108BD9-81ED-4DB2-BD59-A6C34878D82A}">
                    <a16:rowId xmlns:a16="http://schemas.microsoft.com/office/drawing/2014/main" val="4097824042"/>
                  </a:ext>
                </a:extLst>
              </a:tr>
              <a:tr h="370840">
                <a:tc>
                  <a:txBody>
                    <a:bodyPr/>
                    <a:lstStyle/>
                    <a:p>
                      <a:r>
                        <a:rPr lang="en-US" sz="2400" dirty="0"/>
                        <a:t>UNHCR</a:t>
                      </a:r>
                    </a:p>
                    <a:p>
                      <a:r>
                        <a:rPr lang="en-PH" sz="2400" dirty="0"/>
                        <a:t>Issues:</a:t>
                      </a:r>
                      <a:endParaRPr lang="en-US" sz="2400" dirty="0"/>
                    </a:p>
                    <a:p>
                      <a:r>
                        <a:rPr lang="en-US" sz="2400" dirty="0"/>
                        <a:t>Limitations in the definition, the cooperation among countries, extraterritorial processing, responsibility sharing…</a:t>
                      </a:r>
                    </a:p>
                  </a:txBody>
                  <a:tcPr/>
                </a:tc>
                <a:extLst>
                  <a:ext uri="{0D108BD9-81ED-4DB2-BD59-A6C34878D82A}">
                    <a16:rowId xmlns:a16="http://schemas.microsoft.com/office/drawing/2014/main" val="1257942605"/>
                  </a:ext>
                </a:extLst>
              </a:tr>
            </a:tbl>
          </a:graphicData>
        </a:graphic>
      </p:graphicFrame>
    </p:spTree>
    <p:extLst>
      <p:ext uri="{BB962C8B-B14F-4D97-AF65-F5344CB8AC3E}">
        <p14:creationId xmlns:p14="http://schemas.microsoft.com/office/powerpoint/2010/main" val="638860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1"/>
            <a:ext cx="8911687" cy="654084"/>
          </a:xfrm>
          <a:solidFill>
            <a:srgbClr val="92D050"/>
          </a:solidFill>
        </p:spPr>
        <p:txBody>
          <a:bodyPr>
            <a:normAutofit fontScale="90000"/>
          </a:bodyPr>
          <a:lstStyle/>
          <a:p>
            <a:r>
              <a:rPr lang="en-US" dirty="0"/>
              <a:t>THE NATURE OF CST OBLIGATIONS</a:t>
            </a:r>
          </a:p>
        </p:txBody>
      </p:sp>
      <p:sp>
        <p:nvSpPr>
          <p:cNvPr id="3" name="Content Placeholder 2"/>
          <p:cNvSpPr>
            <a:spLocks noGrp="1"/>
          </p:cNvSpPr>
          <p:nvPr>
            <p:ph idx="1"/>
          </p:nvPr>
        </p:nvSpPr>
        <p:spPr>
          <a:xfrm>
            <a:off x="2589212" y="1356851"/>
            <a:ext cx="8915400" cy="5083277"/>
          </a:xfrm>
        </p:spPr>
        <p:txBody>
          <a:bodyPr>
            <a:normAutofit/>
          </a:bodyPr>
          <a:lstStyle/>
          <a:p>
            <a:r>
              <a:rPr lang="en-US" sz="2400" dirty="0"/>
              <a:t>The juridical norms in the Instruction oblige the local churches in the pastoral care of migrants (canonical obligations)</a:t>
            </a:r>
          </a:p>
          <a:p>
            <a:r>
              <a:rPr lang="en-US" sz="2400" dirty="0"/>
              <a:t>In the face of such widely varying situations it is difficult for us to utter a unified message and to put forward a solution which has universal validity. Such is not our ambition, nor is it our mission. It is up to the Christian communities to analyze with objectivity the situation which is proper to their own country, to shed on it the light of the Gospel's unalterable words and to draw principles of reflection, norms of judgment and directives for action from the social teaching of the Church. (Paul VI, </a:t>
            </a:r>
            <a:r>
              <a:rPr lang="en-US" sz="2400" dirty="0" err="1"/>
              <a:t>Octogesima</a:t>
            </a:r>
            <a:r>
              <a:rPr lang="en-US" sz="2400" dirty="0"/>
              <a:t> </a:t>
            </a:r>
            <a:r>
              <a:rPr lang="en-US" sz="2400" dirty="0" err="1"/>
              <a:t>Adveniens</a:t>
            </a:r>
            <a:r>
              <a:rPr lang="en-US" sz="2400" dirty="0"/>
              <a:t> 4, 1971)</a:t>
            </a:r>
          </a:p>
        </p:txBody>
      </p:sp>
    </p:spTree>
    <p:extLst>
      <p:ext uri="{BB962C8B-B14F-4D97-AF65-F5344CB8AC3E}">
        <p14:creationId xmlns:p14="http://schemas.microsoft.com/office/powerpoint/2010/main" val="39421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2406"/>
          </a:xfrm>
          <a:solidFill>
            <a:srgbClr val="92D050"/>
          </a:solidFill>
        </p:spPr>
        <p:txBody>
          <a:bodyPr/>
          <a:lstStyle/>
          <a:p>
            <a:r>
              <a:rPr lang="en-US" dirty="0"/>
              <a:t>COGENCY OF CST OBLIGATIONS</a:t>
            </a:r>
          </a:p>
        </p:txBody>
      </p:sp>
      <p:sp>
        <p:nvSpPr>
          <p:cNvPr id="3" name="Content Placeholder 2"/>
          <p:cNvSpPr>
            <a:spLocks noGrp="1"/>
          </p:cNvSpPr>
          <p:nvPr>
            <p:ph idx="1"/>
          </p:nvPr>
        </p:nvSpPr>
        <p:spPr/>
        <p:txBody>
          <a:bodyPr>
            <a:normAutofit/>
          </a:bodyPr>
          <a:lstStyle/>
          <a:p>
            <a:r>
              <a:rPr lang="en-US" sz="2400" b="1" dirty="0"/>
              <a:t>NORMATIVE</a:t>
            </a:r>
            <a:r>
              <a:rPr lang="en-US" sz="2400" dirty="0"/>
              <a:t> when the human dignity of the person is offended and when the human rights of migrants are violated, </a:t>
            </a:r>
          </a:p>
          <a:p>
            <a:r>
              <a:rPr lang="en-US" sz="2400" b="1" cap="all" dirty="0"/>
              <a:t>progressive</a:t>
            </a:r>
            <a:r>
              <a:rPr lang="en-US" sz="2400" dirty="0"/>
              <a:t> when addressing the causes and consequences of migration, </a:t>
            </a:r>
          </a:p>
          <a:p>
            <a:r>
              <a:rPr lang="en-US" sz="2400" b="1" cap="all" dirty="0"/>
              <a:t>inspirational</a:t>
            </a:r>
            <a:r>
              <a:rPr lang="en-US" sz="2400" dirty="0"/>
              <a:t> when envisioning a community and society that incarnate the dynamics of the kingdom of God</a:t>
            </a:r>
          </a:p>
        </p:txBody>
      </p:sp>
    </p:spTree>
    <p:extLst>
      <p:ext uri="{BB962C8B-B14F-4D97-AF65-F5344CB8AC3E}">
        <p14:creationId xmlns:p14="http://schemas.microsoft.com/office/powerpoint/2010/main" val="25501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a:t>CONFLICT BETWEEN LOVE OF MIGRANTS AND LOVE OF CITIZENS?</a:t>
            </a:r>
          </a:p>
        </p:txBody>
      </p:sp>
      <p:sp>
        <p:nvSpPr>
          <p:cNvPr id="3" name="Content Placeholder 2"/>
          <p:cNvSpPr>
            <a:spLocks noGrp="1"/>
          </p:cNvSpPr>
          <p:nvPr>
            <p:ph idx="1"/>
          </p:nvPr>
        </p:nvSpPr>
        <p:spPr/>
        <p:txBody>
          <a:bodyPr>
            <a:normAutofit/>
          </a:bodyPr>
          <a:lstStyle/>
          <a:p>
            <a:r>
              <a:rPr lang="en-US" sz="2400" dirty="0"/>
              <a:t>“for the immigrant is not the only neighbor Christians are called to love. There is also the neighbor citizen or resident of a nation, who may or may not be as vulnerable or needy as the immigrant neighbor in every case, but whose well-being is also a matter of concern for both the government and for Christian citizens.” (Lutherans) </a:t>
            </a:r>
          </a:p>
          <a:p>
            <a:r>
              <a:rPr lang="en-US" sz="2400" dirty="0"/>
              <a:t>Love for migrants and love for fellow citizens does not have to be in conflict</a:t>
            </a:r>
          </a:p>
        </p:txBody>
      </p:sp>
    </p:spTree>
    <p:extLst>
      <p:ext uri="{BB962C8B-B14F-4D97-AF65-F5344CB8AC3E}">
        <p14:creationId xmlns:p14="http://schemas.microsoft.com/office/powerpoint/2010/main" val="223357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9003" y="679759"/>
            <a:ext cx="9711813" cy="775416"/>
          </a:xfrm>
          <a:solidFill>
            <a:srgbClr val="92D050"/>
          </a:solidFill>
        </p:spPr>
        <p:txBody>
          <a:bodyPr/>
          <a:lstStyle/>
          <a:p>
            <a:r>
              <a:rPr lang="en-US" dirty="0"/>
              <a:t>TWO CHILDREN DEAD IN THE SAND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717" y="2267563"/>
            <a:ext cx="4784009" cy="318933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4552" y="2267562"/>
            <a:ext cx="5676264" cy="3189339"/>
          </a:xfrm>
          <a:prstGeom prst="rect">
            <a:avLst/>
          </a:prstGeom>
        </p:spPr>
      </p:pic>
    </p:spTree>
    <p:extLst>
      <p:ext uri="{BB962C8B-B14F-4D97-AF65-F5344CB8AC3E}">
        <p14:creationId xmlns:p14="http://schemas.microsoft.com/office/powerpoint/2010/main" val="1837490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a:t>AN ETHICS OF INCLUSION AND PROXIMITY</a:t>
            </a:r>
          </a:p>
        </p:txBody>
      </p:sp>
      <p:sp>
        <p:nvSpPr>
          <p:cNvPr id="3" name="Content Placeholder 2"/>
          <p:cNvSpPr>
            <a:spLocks noGrp="1"/>
          </p:cNvSpPr>
          <p:nvPr>
            <p:ph idx="1"/>
          </p:nvPr>
        </p:nvSpPr>
        <p:spPr/>
        <p:txBody>
          <a:bodyPr>
            <a:normAutofit/>
          </a:bodyPr>
          <a:lstStyle/>
          <a:p>
            <a:r>
              <a:rPr lang="en-US" sz="2400" dirty="0"/>
              <a:t>The dynamics of poverty creation for the defense of the welfare of few should be radically revised. </a:t>
            </a:r>
          </a:p>
          <a:p>
            <a:r>
              <a:rPr lang="en-US" sz="2400" dirty="0"/>
              <a:t>It is contradictory to frustrate the attempt of the poor toward development and at the same time reject them at the borders… </a:t>
            </a:r>
          </a:p>
          <a:p>
            <a:r>
              <a:rPr lang="en-US" sz="2400" dirty="0"/>
              <a:t>Borders intend to impede that the poor become our neighbors. But if we do not allow them, we will just remain on the side of the street, victims of our own violence.</a:t>
            </a:r>
          </a:p>
        </p:txBody>
      </p:sp>
    </p:spTree>
    <p:extLst>
      <p:ext uri="{BB962C8B-B14F-4D97-AF65-F5344CB8AC3E}">
        <p14:creationId xmlns:p14="http://schemas.microsoft.com/office/powerpoint/2010/main" val="309906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76125-B708-45EC-BD90-2B5C90A23090}"/>
              </a:ext>
            </a:extLst>
          </p:cNvPr>
          <p:cNvSpPr>
            <a:spLocks noGrp="1"/>
          </p:cNvSpPr>
          <p:nvPr>
            <p:ph type="title"/>
          </p:nvPr>
        </p:nvSpPr>
        <p:spPr/>
        <p:txBody>
          <a:bodyPr/>
          <a:lstStyle/>
          <a:p>
            <a:r>
              <a:rPr lang="en-PH" dirty="0"/>
              <a:t>Workshop</a:t>
            </a:r>
            <a:endParaRPr lang="en-US" dirty="0"/>
          </a:p>
        </p:txBody>
      </p:sp>
      <p:sp>
        <p:nvSpPr>
          <p:cNvPr id="3" name="Content Placeholder 2">
            <a:extLst>
              <a:ext uri="{FF2B5EF4-FFF2-40B4-BE49-F238E27FC236}">
                <a16:creationId xmlns:a16="http://schemas.microsoft.com/office/drawing/2014/main" id="{50DB97DE-8ABB-4147-9C8C-30BEE8E201EF}"/>
              </a:ext>
            </a:extLst>
          </p:cNvPr>
          <p:cNvSpPr>
            <a:spLocks noGrp="1"/>
          </p:cNvSpPr>
          <p:nvPr>
            <p:ph idx="1"/>
          </p:nvPr>
        </p:nvSpPr>
        <p:spPr/>
        <p:txBody>
          <a:bodyPr/>
          <a:lstStyle/>
          <a:p>
            <a:r>
              <a:rPr lang="en-PH" dirty="0"/>
              <a:t>What is the ethical judgment on the migration policies of Japan and Korea?</a:t>
            </a:r>
          </a:p>
          <a:p>
            <a:r>
              <a:rPr lang="en-PH" dirty="0"/>
              <a:t>What is the ethical judgment on the attitude of the Church in Japan and Korea?</a:t>
            </a:r>
          </a:p>
          <a:p>
            <a:r>
              <a:rPr lang="en-PH" dirty="0"/>
              <a:t>What obligations do we perceive </a:t>
            </a:r>
            <a:r>
              <a:rPr lang="en-PH"/>
              <a:t>toward migrants?</a:t>
            </a:r>
            <a:endParaRPr lang="en-PH" dirty="0"/>
          </a:p>
        </p:txBody>
      </p:sp>
    </p:spTree>
    <p:extLst>
      <p:ext uri="{BB962C8B-B14F-4D97-AF65-F5344CB8AC3E}">
        <p14:creationId xmlns:p14="http://schemas.microsoft.com/office/powerpoint/2010/main" val="304286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a:t>GERMANY AND HUNGARY TOWARD REFUGEES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3839" y="2300902"/>
            <a:ext cx="4921882" cy="3067511"/>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5593" y="2300902"/>
            <a:ext cx="5249658" cy="3081710"/>
          </a:xfrm>
          <a:prstGeom prst="rect">
            <a:avLst/>
          </a:prstGeom>
        </p:spPr>
      </p:pic>
    </p:spTree>
    <p:extLst>
      <p:ext uri="{BB962C8B-B14F-4D97-AF65-F5344CB8AC3E}">
        <p14:creationId xmlns:p14="http://schemas.microsoft.com/office/powerpoint/2010/main" val="45986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3077"/>
          </a:xfrm>
          <a:solidFill>
            <a:srgbClr val="92D050"/>
          </a:solidFill>
        </p:spPr>
        <p:txBody>
          <a:bodyPr/>
          <a:lstStyle/>
          <a:p>
            <a:r>
              <a:rPr lang="en-US" dirty="0"/>
              <a:t>QUESTIONS</a:t>
            </a:r>
          </a:p>
        </p:txBody>
      </p:sp>
      <p:sp>
        <p:nvSpPr>
          <p:cNvPr id="3" name="Content Placeholder 2"/>
          <p:cNvSpPr>
            <a:spLocks noGrp="1"/>
          </p:cNvSpPr>
          <p:nvPr>
            <p:ph idx="1"/>
          </p:nvPr>
        </p:nvSpPr>
        <p:spPr/>
        <p:txBody>
          <a:bodyPr>
            <a:normAutofit/>
          </a:bodyPr>
          <a:lstStyle/>
          <a:p>
            <a:r>
              <a:rPr lang="en-US" sz="2400" dirty="0"/>
              <a:t>Should anyone feel obliged to respond to the plight of migrants and refugees?</a:t>
            </a:r>
          </a:p>
          <a:p>
            <a:r>
              <a:rPr lang="en-US" sz="2400" dirty="0"/>
              <a:t>How should the responsibility be distributed among countries?</a:t>
            </a:r>
          </a:p>
          <a:p>
            <a:r>
              <a:rPr lang="en-US" sz="2400" dirty="0"/>
              <a:t>Is geography a criterion for moral responsibility?</a:t>
            </a:r>
          </a:p>
          <a:p>
            <a:r>
              <a:rPr lang="en-US" sz="2400" dirty="0"/>
              <a:t>Is it possible to be Christian and have a divergent attitude toward migrants?</a:t>
            </a:r>
          </a:p>
          <a:p>
            <a:r>
              <a:rPr lang="en-US" sz="2400" dirty="0"/>
              <a:t>Is such divergence coherent with Church teaching?</a:t>
            </a:r>
          </a:p>
        </p:txBody>
      </p:sp>
    </p:spTree>
    <p:extLst>
      <p:ext uri="{BB962C8B-B14F-4D97-AF65-F5344CB8AC3E}">
        <p14:creationId xmlns:p14="http://schemas.microsoft.com/office/powerpoint/2010/main" val="267740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3916"/>
          </a:xfrm>
          <a:solidFill>
            <a:srgbClr val="92D050"/>
          </a:solidFill>
        </p:spPr>
        <p:txBody>
          <a:bodyPr>
            <a:normAutofit fontScale="90000"/>
          </a:bodyPr>
          <a:lstStyle/>
          <a:p>
            <a:r>
              <a:rPr lang="en-US" dirty="0"/>
              <a:t>OUTLINE</a:t>
            </a:r>
          </a:p>
        </p:txBody>
      </p:sp>
      <p:sp>
        <p:nvSpPr>
          <p:cNvPr id="3" name="Content Placeholder 2"/>
          <p:cNvSpPr>
            <a:spLocks noGrp="1"/>
          </p:cNvSpPr>
          <p:nvPr>
            <p:ph idx="1"/>
          </p:nvPr>
        </p:nvSpPr>
        <p:spPr>
          <a:xfrm>
            <a:off x="2589212" y="2281083"/>
            <a:ext cx="8915400" cy="3777622"/>
          </a:xfrm>
        </p:spPr>
        <p:txBody>
          <a:bodyPr>
            <a:normAutofit/>
          </a:bodyPr>
          <a:lstStyle/>
          <a:p>
            <a:r>
              <a:rPr lang="en-US" sz="2400" dirty="0"/>
              <a:t>The framework: the Biblical inspiration</a:t>
            </a:r>
          </a:p>
          <a:p>
            <a:r>
              <a:rPr lang="en-US" sz="2400" dirty="0"/>
              <a:t>Obligations toward migrants in CST and difference with international law</a:t>
            </a:r>
          </a:p>
          <a:p>
            <a:r>
              <a:rPr lang="en-US" sz="2400" dirty="0"/>
              <a:t>The nature of CST obligations</a:t>
            </a:r>
          </a:p>
          <a:p>
            <a:r>
              <a:rPr lang="en-US" sz="2400" dirty="0"/>
              <a:t>Conclusion</a:t>
            </a:r>
          </a:p>
        </p:txBody>
      </p:sp>
    </p:spTree>
    <p:extLst>
      <p:ext uri="{BB962C8B-B14F-4D97-AF65-F5344CB8AC3E}">
        <p14:creationId xmlns:p14="http://schemas.microsoft.com/office/powerpoint/2010/main" val="111830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2238"/>
          </a:xfrm>
          <a:solidFill>
            <a:srgbClr val="92D050"/>
          </a:solidFill>
        </p:spPr>
        <p:txBody>
          <a:bodyPr/>
          <a:lstStyle/>
          <a:p>
            <a:r>
              <a:rPr lang="en-US" dirty="0"/>
              <a:t>THE BIBLICAL INSPIRATION</a:t>
            </a:r>
          </a:p>
        </p:txBody>
      </p:sp>
      <p:sp>
        <p:nvSpPr>
          <p:cNvPr id="3" name="Content Placeholder 2"/>
          <p:cNvSpPr>
            <a:spLocks noGrp="1"/>
          </p:cNvSpPr>
          <p:nvPr>
            <p:ph idx="1"/>
          </p:nvPr>
        </p:nvSpPr>
        <p:spPr>
          <a:xfrm>
            <a:off x="2589212" y="2133600"/>
            <a:ext cx="8915400" cy="4326194"/>
          </a:xfrm>
        </p:spPr>
        <p:txBody>
          <a:bodyPr>
            <a:noAutofit/>
          </a:bodyPr>
          <a:lstStyle/>
          <a:p>
            <a:r>
              <a:rPr lang="en-US" sz="2400" dirty="0"/>
              <a:t>“The foreigner residing among you must be treated as your native-born. Love them as yourself, for you were foreigners in Egypt. I am the Lord your God” (</a:t>
            </a:r>
            <a:r>
              <a:rPr lang="en-US" sz="2400" dirty="0" err="1"/>
              <a:t>Lv</a:t>
            </a:r>
            <a:r>
              <a:rPr lang="en-US" sz="2400" dirty="0"/>
              <a:t> 19:34)</a:t>
            </a:r>
          </a:p>
          <a:p>
            <a:r>
              <a:rPr lang="en-US" sz="2400" dirty="0"/>
              <a:t>Difference between </a:t>
            </a:r>
            <a:r>
              <a:rPr lang="en-US" sz="2400" i="1" dirty="0" err="1"/>
              <a:t>ger</a:t>
            </a:r>
            <a:r>
              <a:rPr lang="en-US" sz="2400" dirty="0"/>
              <a:t>, </a:t>
            </a:r>
            <a:r>
              <a:rPr lang="en-US" sz="2400" i="1" dirty="0" err="1"/>
              <a:t>zar</a:t>
            </a:r>
            <a:r>
              <a:rPr lang="en-US" sz="2400" dirty="0"/>
              <a:t> and </a:t>
            </a:r>
            <a:r>
              <a:rPr lang="en-US" sz="2400" i="1" dirty="0" err="1"/>
              <a:t>nochri</a:t>
            </a:r>
            <a:r>
              <a:rPr lang="en-US" sz="2400" dirty="0"/>
              <a:t>: anachronistic to apply such distinctions on today’s migrants</a:t>
            </a:r>
          </a:p>
          <a:p>
            <a:r>
              <a:rPr lang="en-US" sz="2400" dirty="0"/>
              <a:t>The foreigner could be of any nationality</a:t>
            </a:r>
          </a:p>
          <a:p>
            <a:r>
              <a:rPr lang="en-US" sz="2400" dirty="0"/>
              <a:t>The reasons for protection are:</a:t>
            </a:r>
            <a:br>
              <a:rPr lang="en-US" sz="2400" dirty="0"/>
            </a:br>
            <a:r>
              <a:rPr lang="en-US" sz="2400" dirty="0"/>
              <a:t>- the unprotected condition of the foreigner</a:t>
            </a:r>
            <a:br>
              <a:rPr lang="en-US" sz="2400" dirty="0"/>
            </a:br>
            <a:r>
              <a:rPr lang="en-US" sz="2400" dirty="0"/>
              <a:t>- the experience of Israel as foreigners in Egypt</a:t>
            </a:r>
          </a:p>
          <a:p>
            <a:r>
              <a:rPr lang="en-US" sz="2400" dirty="0"/>
              <a:t>The original “responsibility” toward a brother</a:t>
            </a:r>
          </a:p>
        </p:txBody>
      </p:sp>
    </p:spTree>
    <p:extLst>
      <p:ext uri="{BB962C8B-B14F-4D97-AF65-F5344CB8AC3E}">
        <p14:creationId xmlns:p14="http://schemas.microsoft.com/office/powerpoint/2010/main" val="59228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2574"/>
          </a:xfrm>
          <a:solidFill>
            <a:srgbClr val="92D050"/>
          </a:solidFill>
        </p:spPr>
        <p:txBody>
          <a:bodyPr/>
          <a:lstStyle/>
          <a:p>
            <a:r>
              <a:rPr lang="en-US" dirty="0"/>
              <a:t>PROXIMITY and HOSPITALITY</a:t>
            </a:r>
          </a:p>
        </p:txBody>
      </p:sp>
      <p:sp>
        <p:nvSpPr>
          <p:cNvPr id="3" name="Content Placeholder 2"/>
          <p:cNvSpPr>
            <a:spLocks noGrp="1"/>
          </p:cNvSpPr>
          <p:nvPr>
            <p:ph idx="1"/>
          </p:nvPr>
        </p:nvSpPr>
        <p:spPr>
          <a:xfrm>
            <a:off x="2589212" y="1582994"/>
            <a:ext cx="8915400" cy="5132438"/>
          </a:xfrm>
        </p:spPr>
        <p:txBody>
          <a:bodyPr>
            <a:normAutofit/>
          </a:bodyPr>
          <a:lstStyle/>
          <a:p>
            <a:r>
              <a:rPr lang="en-US" sz="2400" dirty="0"/>
              <a:t>The duty toward the other as a duty of proximity</a:t>
            </a:r>
          </a:p>
          <a:p>
            <a:r>
              <a:rPr lang="en-US" sz="2400" b="1" dirty="0"/>
              <a:t>First reading of the parable of the Samaritan</a:t>
            </a:r>
            <a:r>
              <a:rPr lang="en-US" sz="2400" dirty="0"/>
              <a:t>: As Christ, the estranged in his own people, reaches out to the wounded humanity, so the disciple is invited to become neighbor to those in need. We are asked to be Samaritans toward the migrants wounded on the trail of migration.</a:t>
            </a:r>
          </a:p>
          <a:p>
            <a:r>
              <a:rPr lang="en-US" sz="2400" b="1" dirty="0"/>
              <a:t>Second reading: the migrants want to become our neighbors</a:t>
            </a:r>
            <a:r>
              <a:rPr lang="en-US" sz="2400" dirty="0"/>
              <a:t>. They are the Samaritans coming to our rescue. Do we allow them?</a:t>
            </a:r>
          </a:p>
          <a:p>
            <a:r>
              <a:rPr lang="en-US" sz="2400" dirty="0"/>
              <a:t>“I was a stranger and you invited me in” (Mt 25:35). Normative hospitality</a:t>
            </a:r>
          </a:p>
        </p:txBody>
      </p:sp>
    </p:spTree>
    <p:extLst>
      <p:ext uri="{BB962C8B-B14F-4D97-AF65-F5344CB8AC3E}">
        <p14:creationId xmlns:p14="http://schemas.microsoft.com/office/powerpoint/2010/main" val="1792899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1735"/>
          </a:xfrm>
          <a:solidFill>
            <a:srgbClr val="92D050"/>
          </a:solidFill>
        </p:spPr>
        <p:txBody>
          <a:bodyPr>
            <a:normAutofit fontScale="90000"/>
          </a:bodyPr>
          <a:lstStyle/>
          <a:p>
            <a:r>
              <a:rPr lang="en-US" dirty="0"/>
              <a:t>CHARACTERISTICS OF THE FRAMEWORK</a:t>
            </a:r>
          </a:p>
        </p:txBody>
      </p:sp>
      <p:sp>
        <p:nvSpPr>
          <p:cNvPr id="3" name="Content Placeholder 2"/>
          <p:cNvSpPr>
            <a:spLocks noGrp="1"/>
          </p:cNvSpPr>
          <p:nvPr>
            <p:ph idx="1"/>
          </p:nvPr>
        </p:nvSpPr>
        <p:spPr/>
        <p:txBody>
          <a:bodyPr>
            <a:normAutofit/>
          </a:bodyPr>
          <a:lstStyle/>
          <a:p>
            <a:r>
              <a:rPr lang="en-US" sz="2400" dirty="0"/>
              <a:t>The commandment of love is normative and universal</a:t>
            </a:r>
          </a:p>
          <a:p>
            <a:r>
              <a:rPr lang="en-US" sz="2400" dirty="0"/>
              <a:t>The foreigner is singled out because of his condition of unprotection (widow, orphan)</a:t>
            </a:r>
          </a:p>
          <a:p>
            <a:r>
              <a:rPr lang="en-US" sz="2400" dirty="0"/>
              <a:t>And because Jesus identified himself with the foreigner</a:t>
            </a:r>
          </a:p>
          <a:p>
            <a:r>
              <a:rPr lang="en-US" sz="2400" dirty="0"/>
              <a:t>From the biblical framework no specific policy can be derived</a:t>
            </a:r>
          </a:p>
          <a:p>
            <a:r>
              <a:rPr lang="en-US" sz="2400" dirty="0"/>
              <a:t>But any policy can be judged against it</a:t>
            </a:r>
          </a:p>
        </p:txBody>
      </p:sp>
    </p:spTree>
    <p:extLst>
      <p:ext uri="{BB962C8B-B14F-4D97-AF65-F5344CB8AC3E}">
        <p14:creationId xmlns:p14="http://schemas.microsoft.com/office/powerpoint/2010/main" val="354436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a:t>THE DEVELOPMENT OF CST TOWARD MIGRANTS</a:t>
            </a:r>
          </a:p>
        </p:txBody>
      </p:sp>
      <p:sp>
        <p:nvSpPr>
          <p:cNvPr id="3" name="Content Placeholder 2"/>
          <p:cNvSpPr>
            <a:spLocks noGrp="1"/>
          </p:cNvSpPr>
          <p:nvPr>
            <p:ph idx="1"/>
          </p:nvPr>
        </p:nvSpPr>
        <p:spPr>
          <a:xfrm>
            <a:off x="2681415" y="1904999"/>
            <a:ext cx="8915400" cy="4839930"/>
          </a:xfrm>
        </p:spPr>
        <p:txBody>
          <a:bodyPr>
            <a:noAutofit/>
          </a:bodyPr>
          <a:lstStyle/>
          <a:p>
            <a:r>
              <a:rPr lang="en-US" sz="2400" dirty="0"/>
              <a:t>It began receiving explicit attention by the Holy See during the great migration from Italy to the Americas (Brazil and US:1870-1913)</a:t>
            </a:r>
          </a:p>
          <a:p>
            <a:r>
              <a:rPr lang="en-US" sz="2400" dirty="0"/>
              <a:t>It progressively acquired a universalistic character with the development of origins and destinations of migrants</a:t>
            </a:r>
          </a:p>
          <a:p>
            <a:r>
              <a:rPr lang="en-US" sz="2400" dirty="0"/>
              <a:t>It is contained in the social encyclicals and it is object of specific attention in three main documents:</a:t>
            </a:r>
            <a:br>
              <a:rPr lang="en-US" sz="2400" dirty="0"/>
            </a:br>
            <a:r>
              <a:rPr lang="en-US" sz="2400" dirty="0"/>
              <a:t>- </a:t>
            </a:r>
            <a:r>
              <a:rPr lang="en-US" sz="2400" dirty="0" err="1"/>
              <a:t>Exsul</a:t>
            </a:r>
            <a:r>
              <a:rPr lang="en-US" sz="2400" dirty="0"/>
              <a:t> Familia </a:t>
            </a:r>
            <a:r>
              <a:rPr lang="en-US" sz="2400" dirty="0" err="1"/>
              <a:t>Nazarethana</a:t>
            </a:r>
            <a:r>
              <a:rPr lang="en-US" sz="2400" dirty="0"/>
              <a:t> (Pius XII 1952)</a:t>
            </a:r>
            <a:br>
              <a:rPr lang="en-US" sz="2400" dirty="0"/>
            </a:br>
            <a:r>
              <a:rPr lang="en-US" sz="2400" dirty="0"/>
              <a:t>- Nemo Est (Congregation of Bishops 1969)</a:t>
            </a:r>
            <a:br>
              <a:rPr lang="en-US" sz="2400" dirty="0"/>
            </a:br>
            <a:r>
              <a:rPr lang="en-US" sz="2400" dirty="0"/>
              <a:t>- </a:t>
            </a:r>
            <a:r>
              <a:rPr lang="en-US" sz="2400" dirty="0" err="1"/>
              <a:t>Erga</a:t>
            </a:r>
            <a:r>
              <a:rPr lang="en-US" sz="2400" dirty="0"/>
              <a:t> </a:t>
            </a:r>
            <a:r>
              <a:rPr lang="en-US" sz="2400" dirty="0" err="1"/>
              <a:t>Migrantes</a:t>
            </a:r>
            <a:r>
              <a:rPr lang="en-US" sz="2400" dirty="0"/>
              <a:t> Caritas Christi (Pontifical Council 2004)</a:t>
            </a:r>
          </a:p>
          <a:p>
            <a:r>
              <a:rPr lang="en-US" sz="2400" dirty="0"/>
              <a:t>It is object of annual message and many other pronouncements</a:t>
            </a:r>
          </a:p>
        </p:txBody>
      </p:sp>
    </p:spTree>
    <p:extLst>
      <p:ext uri="{BB962C8B-B14F-4D97-AF65-F5344CB8AC3E}">
        <p14:creationId xmlns:p14="http://schemas.microsoft.com/office/powerpoint/2010/main" val="321609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1422</Words>
  <Application>Microsoft Office PowerPoint</Application>
  <PresentationFormat>Widescreen</PresentationFormat>
  <Paragraphs>114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MyriadPro-Light</vt:lpstr>
      <vt:lpstr>Office Theme</vt:lpstr>
      <vt:lpstr>GOVERNANCE OF MIGRATION AND ETHICS</vt:lpstr>
      <vt:lpstr>TWO CHILDREN DEAD IN THE SAND</vt:lpstr>
      <vt:lpstr>GERMANY AND HUNGARY TOWARD REFUGEES</vt:lpstr>
      <vt:lpstr>QUESTIONS</vt:lpstr>
      <vt:lpstr>OUTLINE</vt:lpstr>
      <vt:lpstr>THE BIBLICAL INSPIRATION</vt:lpstr>
      <vt:lpstr>PROXIMITY and HOSPITALITY</vt:lpstr>
      <vt:lpstr>CHARACTERISTICS OF THE FRAMEWORK</vt:lpstr>
      <vt:lpstr>THE DEVELOPMENT OF CST TOWARD MIGRANTS</vt:lpstr>
      <vt:lpstr>a. Obligation to ensure that migration is not a necessity</vt:lpstr>
      <vt:lpstr>b. Obligation to admit migrants</vt:lpstr>
      <vt:lpstr>c. Obligation to protect the migrants’ families</vt:lpstr>
      <vt:lpstr>d. Obligation to ensure integration and cultural dialogue</vt:lpstr>
      <vt:lpstr>e. Obligation to respect the human rights of irregular migrants</vt:lpstr>
      <vt:lpstr>f. Obligations to assist victims of smuggling and trafficking</vt:lpstr>
      <vt:lpstr>g. Obligations to avoid forced migration and to welcome refugees and asylum seekers</vt:lpstr>
      <vt:lpstr>THE NATURE OF CST OBLIGATIONS</vt:lpstr>
      <vt:lpstr>COGENCY OF CST OBLIGATIONS</vt:lpstr>
      <vt:lpstr>CONFLICT BETWEEN LOVE OF MIGRANTS AND LOVE OF CITIZENS?</vt:lpstr>
      <vt:lpstr>AN ETHICS OF INCLUSION AND PROXIMITY</vt:lpstr>
      <vt:lpstr>Workshop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OF MIGRATION AND ETHICS</dc:title>
  <dc:creator>Graziano Battistella</dc:creator>
  <cp:lastModifiedBy>Graziano Battistella</cp:lastModifiedBy>
  <cp:revision>5</cp:revision>
  <dcterms:created xsi:type="dcterms:W3CDTF">2019-03-04T09:38:33Z</dcterms:created>
  <dcterms:modified xsi:type="dcterms:W3CDTF">2019-03-26T10:49:37Z</dcterms:modified>
</cp:coreProperties>
</file>